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>
  <p:sldMasterIdLst>
    <p:sldMasterId id="2147483654" r:id="rId1"/>
  </p:sldMasterIdLst>
  <p:notesMasterIdLst>
    <p:notesMasterId r:id="rId23"/>
  </p:notesMasterIdLst>
  <p:handoutMasterIdLst>
    <p:handoutMasterId r:id="rId24"/>
  </p:handoutMasterIdLst>
  <p:sldIdLst>
    <p:sldId id="374" r:id="rId2"/>
    <p:sldId id="326" r:id="rId3"/>
    <p:sldId id="387" r:id="rId4"/>
    <p:sldId id="385" r:id="rId5"/>
    <p:sldId id="384" r:id="rId6"/>
    <p:sldId id="383" r:id="rId7"/>
    <p:sldId id="386" r:id="rId8"/>
    <p:sldId id="376" r:id="rId9"/>
    <p:sldId id="379" r:id="rId10"/>
    <p:sldId id="380" r:id="rId11"/>
    <p:sldId id="388" r:id="rId12"/>
    <p:sldId id="389" r:id="rId13"/>
    <p:sldId id="390" r:id="rId14"/>
    <p:sldId id="391" r:id="rId15"/>
    <p:sldId id="382" r:id="rId16"/>
    <p:sldId id="375" r:id="rId17"/>
    <p:sldId id="381" r:id="rId18"/>
    <p:sldId id="377" r:id="rId19"/>
    <p:sldId id="378" r:id="rId20"/>
    <p:sldId id="392" r:id="rId21"/>
    <p:sldId id="393" r:id="rId22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 " initials="" lastIdx="3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00"/>
    <a:srgbClr val="1568BA"/>
    <a:srgbClr val="FFCC00"/>
    <a:srgbClr val="6600CC"/>
    <a:srgbClr val="000000"/>
    <a:srgbClr val="000099"/>
    <a:srgbClr val="C0C0C0"/>
    <a:srgbClr val="969696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1" autoAdjust="0"/>
    <p:restoredTop sz="91021" autoAdjust="0"/>
  </p:normalViewPr>
  <p:slideViewPr>
    <p:cSldViewPr snapToGrid="0" showGuides="1">
      <p:cViewPr>
        <p:scale>
          <a:sx n="100" d="100"/>
          <a:sy n="100" d="100"/>
        </p:scale>
        <p:origin x="-1866" y="474"/>
      </p:cViewPr>
      <p:guideLst>
        <p:guide orient="horz" pos="4041"/>
        <p:guide pos="2879"/>
        <p:guide pos="2711"/>
        <p:guide pos="304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99" d="100"/>
          <a:sy n="99" d="100"/>
        </p:scale>
        <p:origin x="-3402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3EACFF-E4C8-4BED-93AD-132BBF5A95C8}" type="doc">
      <dgm:prSet loTypeId="urn:microsoft.com/office/officeart/2005/8/layout/process5" loCatId="process" qsTypeId="urn:microsoft.com/office/officeart/2005/8/quickstyle/simple3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C1B13C70-DBE3-4554-BCA9-4CB2F8758D54}">
      <dgm:prSet phldrT="[Text]" custT="1"/>
      <dgm:spPr/>
      <dgm:t>
        <a:bodyPr/>
        <a:lstStyle/>
        <a:p>
          <a:r>
            <a:rPr lang="en-US" sz="1600" dirty="0" smtClean="0"/>
            <a:t>Utilize CAPM</a:t>
          </a:r>
          <a:endParaRPr lang="en-US" sz="1600" dirty="0"/>
        </a:p>
      </dgm:t>
    </dgm:pt>
    <dgm:pt modelId="{1692E8D3-517B-448F-8ACB-07CA3F5AC8A8}" type="parTrans" cxnId="{FBB549BA-E1DB-4ED1-A0C5-847913D8B8B0}">
      <dgm:prSet/>
      <dgm:spPr/>
      <dgm:t>
        <a:bodyPr/>
        <a:lstStyle/>
        <a:p>
          <a:endParaRPr lang="en-US"/>
        </a:p>
      </dgm:t>
    </dgm:pt>
    <dgm:pt modelId="{6682034D-71CE-4974-959A-3DC258B0D9CA}" type="sibTrans" cxnId="{FBB549BA-E1DB-4ED1-A0C5-847913D8B8B0}">
      <dgm:prSet/>
      <dgm:spPr/>
      <dgm:t>
        <a:bodyPr/>
        <a:lstStyle/>
        <a:p>
          <a:endParaRPr lang="en-US"/>
        </a:p>
      </dgm:t>
    </dgm:pt>
    <dgm:pt modelId="{729969F1-9851-44B5-8662-A4A3EDB41BA8}">
      <dgm:prSet phldrT="[Text]" custT="1"/>
      <dgm:spPr/>
      <dgm:t>
        <a:bodyPr/>
        <a:lstStyle/>
        <a:p>
          <a:r>
            <a:rPr lang="en-US" sz="1600" dirty="0" smtClean="0"/>
            <a:t>Fluor and S&amp;P 500 Five Year Return Rates</a:t>
          </a:r>
          <a:endParaRPr lang="en-US" sz="1600" dirty="0"/>
        </a:p>
      </dgm:t>
    </dgm:pt>
    <dgm:pt modelId="{CA054E47-7ED5-47C2-ABCA-0F3B95DF13CD}" type="parTrans" cxnId="{52A0B415-FD7F-43B5-B2E2-F5BA6A1897D0}">
      <dgm:prSet/>
      <dgm:spPr/>
      <dgm:t>
        <a:bodyPr/>
        <a:lstStyle/>
        <a:p>
          <a:endParaRPr lang="en-US"/>
        </a:p>
      </dgm:t>
    </dgm:pt>
    <dgm:pt modelId="{3E8FA04E-BCCF-4A7E-BA79-BFF5CBBEBBD1}" type="sibTrans" cxnId="{52A0B415-FD7F-43B5-B2E2-F5BA6A1897D0}">
      <dgm:prSet/>
      <dgm:spPr/>
      <dgm:t>
        <a:bodyPr/>
        <a:lstStyle/>
        <a:p>
          <a:endParaRPr lang="en-US"/>
        </a:p>
      </dgm:t>
    </dgm:pt>
    <dgm:pt modelId="{286C96E5-A8DF-419C-846C-1434B0E340AB}">
      <dgm:prSet phldrT="[Text]" custT="1"/>
      <dgm:spPr/>
      <dgm:t>
        <a:bodyPr/>
        <a:lstStyle/>
        <a:p>
          <a:r>
            <a:rPr lang="en-US" sz="1600" dirty="0" smtClean="0"/>
            <a:t>Run Regression Analysis</a:t>
          </a:r>
          <a:endParaRPr lang="en-US" sz="1600" dirty="0"/>
        </a:p>
      </dgm:t>
    </dgm:pt>
    <dgm:pt modelId="{FAB3D9D9-E581-43EF-9F29-8DA39D540CE9}" type="parTrans" cxnId="{1FBF1EE9-7B4E-4CEA-85BF-171B4352CFCA}">
      <dgm:prSet/>
      <dgm:spPr/>
      <dgm:t>
        <a:bodyPr/>
        <a:lstStyle/>
        <a:p>
          <a:endParaRPr lang="en-US"/>
        </a:p>
      </dgm:t>
    </dgm:pt>
    <dgm:pt modelId="{DC201C82-FB4E-4647-BEB1-B519F6D28B32}" type="sibTrans" cxnId="{1FBF1EE9-7B4E-4CEA-85BF-171B4352CFCA}">
      <dgm:prSet/>
      <dgm:spPr/>
      <dgm:t>
        <a:bodyPr/>
        <a:lstStyle/>
        <a:p>
          <a:endParaRPr lang="en-US"/>
        </a:p>
      </dgm:t>
    </dgm:pt>
    <dgm:pt modelId="{799A42F2-1B58-4D9C-B71F-596A4C6D1CC8}">
      <dgm:prSet phldrT="[Text]" custT="1"/>
      <dgm:spPr/>
      <dgm:t>
        <a:bodyPr/>
        <a:lstStyle/>
        <a:p>
          <a:r>
            <a:rPr lang="el-GR" sz="1600" dirty="0" smtClean="0">
              <a:latin typeface="Times New Roman"/>
              <a:cs typeface="Times New Roman"/>
            </a:rPr>
            <a:t>β</a:t>
          </a:r>
          <a:r>
            <a:rPr lang="en-US" sz="1600" dirty="0" smtClean="0">
              <a:latin typeface="Times New Roman"/>
              <a:cs typeface="Times New Roman"/>
            </a:rPr>
            <a:t>eta=1.37 </a:t>
          </a:r>
          <a:br>
            <a:rPr lang="en-US" sz="1600" dirty="0" smtClean="0">
              <a:latin typeface="Times New Roman"/>
              <a:cs typeface="Times New Roman"/>
            </a:rPr>
          </a:br>
          <a:r>
            <a:rPr lang="en-US" sz="1600" dirty="0" smtClean="0">
              <a:latin typeface="Times New Roman"/>
              <a:cs typeface="Times New Roman"/>
            </a:rPr>
            <a:t>(Standard for Industry)</a:t>
          </a:r>
          <a:endParaRPr lang="en-US" sz="1600" dirty="0"/>
        </a:p>
      </dgm:t>
    </dgm:pt>
    <dgm:pt modelId="{20031D1D-2613-4DA2-988A-E0C5B4DCA992}" type="parTrans" cxnId="{78A360BF-F5D5-4432-B50C-046C13185BE5}">
      <dgm:prSet/>
      <dgm:spPr/>
      <dgm:t>
        <a:bodyPr/>
        <a:lstStyle/>
        <a:p>
          <a:endParaRPr lang="en-US"/>
        </a:p>
      </dgm:t>
    </dgm:pt>
    <dgm:pt modelId="{4D3E81C0-A6D8-4A2B-9E1E-286A3C02DFCC}" type="sibTrans" cxnId="{78A360BF-F5D5-4432-B50C-046C13185BE5}">
      <dgm:prSet/>
      <dgm:spPr/>
      <dgm:t>
        <a:bodyPr/>
        <a:lstStyle/>
        <a:p>
          <a:endParaRPr lang="en-US"/>
        </a:p>
      </dgm:t>
    </dgm:pt>
    <dgm:pt modelId="{C38C4AF0-3241-4C78-B774-1C38D6A0DBF0}">
      <dgm:prSet phldrT="[Text]" custT="1"/>
      <dgm:spPr/>
      <dgm:t>
        <a:bodyPr/>
        <a:lstStyle/>
        <a:p>
          <a:r>
            <a:rPr lang="en-US" sz="1600" dirty="0" smtClean="0"/>
            <a:t>R</a:t>
          </a:r>
          <a:r>
            <a:rPr lang="en-US" sz="1600" baseline="30000" dirty="0" smtClean="0"/>
            <a:t>2</a:t>
          </a:r>
          <a:r>
            <a:rPr lang="en-US" sz="1600" dirty="0" smtClean="0"/>
            <a:t>=0.41</a:t>
          </a:r>
          <a:endParaRPr lang="en-US" sz="1600" dirty="0"/>
        </a:p>
      </dgm:t>
    </dgm:pt>
    <dgm:pt modelId="{38CB2A9C-B8BA-49FB-9AE3-CCCA1A635A45}" type="parTrans" cxnId="{56CC0042-2B3E-43B1-8344-39F12E09A0C4}">
      <dgm:prSet/>
      <dgm:spPr/>
      <dgm:t>
        <a:bodyPr/>
        <a:lstStyle/>
        <a:p>
          <a:endParaRPr lang="en-US"/>
        </a:p>
      </dgm:t>
    </dgm:pt>
    <dgm:pt modelId="{28BE2852-0A57-4460-BFF9-73EA90AA0545}" type="sibTrans" cxnId="{56CC0042-2B3E-43B1-8344-39F12E09A0C4}">
      <dgm:prSet/>
      <dgm:spPr/>
      <dgm:t>
        <a:bodyPr/>
        <a:lstStyle/>
        <a:p>
          <a:endParaRPr lang="en-US"/>
        </a:p>
      </dgm:t>
    </dgm:pt>
    <dgm:pt modelId="{E999EA22-4FB8-45CF-819A-0EAF37870DF8}">
      <dgm:prSet custT="1"/>
      <dgm:spPr/>
      <dgm:t>
        <a:bodyPr/>
        <a:lstStyle/>
        <a:p>
          <a:r>
            <a:rPr lang="en-US" sz="1600" b="1" dirty="0" smtClean="0"/>
            <a:t>41% Market Specific Risk</a:t>
          </a:r>
          <a:br>
            <a:rPr lang="en-US" sz="1600" b="1" dirty="0" smtClean="0"/>
          </a:br>
          <a:r>
            <a:rPr lang="en-US" sz="1600" b="1" dirty="0" smtClean="0"/>
            <a:t>59% Firm-Specific Risk</a:t>
          </a:r>
          <a:endParaRPr lang="en-US" sz="1600" b="1" dirty="0"/>
        </a:p>
      </dgm:t>
    </dgm:pt>
    <dgm:pt modelId="{47250503-1A81-42DD-A9AE-65E7038EE3C6}" type="parTrans" cxnId="{36E5E29A-6546-4609-9210-5BD0D66A8BFF}">
      <dgm:prSet/>
      <dgm:spPr/>
      <dgm:t>
        <a:bodyPr/>
        <a:lstStyle/>
        <a:p>
          <a:endParaRPr lang="en-US"/>
        </a:p>
      </dgm:t>
    </dgm:pt>
    <dgm:pt modelId="{06C54C52-0E03-4CAF-8306-F79CB92800D3}" type="sibTrans" cxnId="{36E5E29A-6546-4609-9210-5BD0D66A8BFF}">
      <dgm:prSet/>
      <dgm:spPr/>
      <dgm:t>
        <a:bodyPr/>
        <a:lstStyle/>
        <a:p>
          <a:endParaRPr lang="en-US"/>
        </a:p>
      </dgm:t>
    </dgm:pt>
    <dgm:pt modelId="{3DE6F135-13FB-4854-97AF-5D0B0AB07F76}" type="pres">
      <dgm:prSet presAssocID="{BC3EACFF-E4C8-4BED-93AD-132BBF5A95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1294DF1-5568-4BE1-A95D-4A5D5E85CAB3}" type="pres">
      <dgm:prSet presAssocID="{C1B13C70-DBE3-4554-BCA9-4CB2F8758D54}" presName="node" presStyleLbl="node1" presStyleIdx="0" presStyleCnt="6" custScaleX="194471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A7F40E-2063-477A-B620-8A00BD2AAF30}" type="pres">
      <dgm:prSet presAssocID="{6682034D-71CE-4974-959A-3DC258B0D9CA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5D3A4B0-982B-4765-B4D5-850A69B5AFD1}" type="pres">
      <dgm:prSet presAssocID="{6682034D-71CE-4974-959A-3DC258B0D9CA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9308501-ED9C-4AB5-B94D-33F927DFE13F}" type="pres">
      <dgm:prSet presAssocID="{729969F1-9851-44B5-8662-A4A3EDB41BA8}" presName="node" presStyleLbl="node1" presStyleIdx="1" presStyleCnt="6" custScaleX="194471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59021-F032-403F-AFEF-15CEA4F94D9B}" type="pres">
      <dgm:prSet presAssocID="{3E8FA04E-BCCF-4A7E-BA79-BFF5CBBEBBD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464A634-8BF3-4076-8EFC-C94E7B81CAAB}" type="pres">
      <dgm:prSet presAssocID="{3E8FA04E-BCCF-4A7E-BA79-BFF5CBBEBBD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134F032-B339-4B32-B9F8-BC8171B911EC}" type="pres">
      <dgm:prSet presAssocID="{286C96E5-A8DF-419C-846C-1434B0E340AB}" presName="node" presStyleLbl="node1" presStyleIdx="2" presStyleCnt="6" custScaleX="194471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62F1C7-826C-498C-B103-A426F3485D8F}" type="pres">
      <dgm:prSet presAssocID="{DC201C82-FB4E-4647-BEB1-B519F6D28B3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DEC8CD74-98B7-4EE9-9A77-2E0387086F58}" type="pres">
      <dgm:prSet presAssocID="{DC201C82-FB4E-4647-BEB1-B519F6D28B3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D9E8DF0D-58E3-4E29-974F-9F2E03B8BE15}" type="pres">
      <dgm:prSet presAssocID="{799A42F2-1B58-4D9C-B71F-596A4C6D1CC8}" presName="node" presStyleLbl="node1" presStyleIdx="3" presStyleCnt="6" custScaleX="194471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04016-F17D-405D-9F79-DDF72227071B}" type="pres">
      <dgm:prSet presAssocID="{4D3E81C0-A6D8-4A2B-9E1E-286A3C02DFC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C0AB2450-8D1E-4883-9271-F49CC1FFC54B}" type="pres">
      <dgm:prSet presAssocID="{4D3E81C0-A6D8-4A2B-9E1E-286A3C02DFC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FD7CEE4-0A45-4E27-B134-C2C4369A926C}" type="pres">
      <dgm:prSet presAssocID="{C38C4AF0-3241-4C78-B774-1C38D6A0DBF0}" presName="node" presStyleLbl="node1" presStyleIdx="4" presStyleCnt="6" custScaleX="194471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F53C01-24F5-415E-80D4-D8E9390E91D3}" type="pres">
      <dgm:prSet presAssocID="{28BE2852-0A57-4460-BFF9-73EA90AA0545}" presName="sibTrans" presStyleLbl="sibTrans2D1" presStyleIdx="4" presStyleCnt="5"/>
      <dgm:spPr/>
      <dgm:t>
        <a:bodyPr/>
        <a:lstStyle/>
        <a:p>
          <a:endParaRPr lang="en-US"/>
        </a:p>
      </dgm:t>
    </dgm:pt>
    <dgm:pt modelId="{4DBD3198-743B-41A0-A62A-D19611E5C34D}" type="pres">
      <dgm:prSet presAssocID="{28BE2852-0A57-4460-BFF9-73EA90AA0545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95F76A8E-E80D-47A2-A69E-FF0BFD1DB354}" type="pres">
      <dgm:prSet presAssocID="{E999EA22-4FB8-45CF-819A-0EAF37870DF8}" presName="node" presStyleLbl="node1" presStyleIdx="5" presStyleCnt="6" custScaleX="194471" custScaleY="121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1BA2795-540A-4C31-842D-EF0040E078FC}" type="presOf" srcId="{C1B13C70-DBE3-4554-BCA9-4CB2F8758D54}" destId="{91294DF1-5568-4BE1-A95D-4A5D5E85CAB3}" srcOrd="0" destOrd="0" presId="urn:microsoft.com/office/officeart/2005/8/layout/process5"/>
    <dgm:cxn modelId="{1FBF1EE9-7B4E-4CEA-85BF-171B4352CFCA}" srcId="{BC3EACFF-E4C8-4BED-93AD-132BBF5A95C8}" destId="{286C96E5-A8DF-419C-846C-1434B0E340AB}" srcOrd="2" destOrd="0" parTransId="{FAB3D9D9-E581-43EF-9F29-8DA39D540CE9}" sibTransId="{DC201C82-FB4E-4647-BEB1-B519F6D28B32}"/>
    <dgm:cxn modelId="{FBB549BA-E1DB-4ED1-A0C5-847913D8B8B0}" srcId="{BC3EACFF-E4C8-4BED-93AD-132BBF5A95C8}" destId="{C1B13C70-DBE3-4554-BCA9-4CB2F8758D54}" srcOrd="0" destOrd="0" parTransId="{1692E8D3-517B-448F-8ACB-07CA3F5AC8A8}" sibTransId="{6682034D-71CE-4974-959A-3DC258B0D9CA}"/>
    <dgm:cxn modelId="{FE9CA5F1-3704-4131-83EB-23A43388C6D7}" type="presOf" srcId="{4D3E81C0-A6D8-4A2B-9E1E-286A3C02DFCC}" destId="{C0AB2450-8D1E-4883-9271-F49CC1FFC54B}" srcOrd="1" destOrd="0" presId="urn:microsoft.com/office/officeart/2005/8/layout/process5"/>
    <dgm:cxn modelId="{81B88CF1-06ED-4C79-9693-78C3D7E0F2AF}" type="presOf" srcId="{DC201C82-FB4E-4647-BEB1-B519F6D28B32}" destId="{DEC8CD74-98B7-4EE9-9A77-2E0387086F58}" srcOrd="1" destOrd="0" presId="urn:microsoft.com/office/officeart/2005/8/layout/process5"/>
    <dgm:cxn modelId="{5C74C624-13C5-46F2-878B-03F10AD7A88E}" type="presOf" srcId="{286C96E5-A8DF-419C-846C-1434B0E340AB}" destId="{F134F032-B339-4B32-B9F8-BC8171B911EC}" srcOrd="0" destOrd="0" presId="urn:microsoft.com/office/officeart/2005/8/layout/process5"/>
    <dgm:cxn modelId="{36E5E29A-6546-4609-9210-5BD0D66A8BFF}" srcId="{BC3EACFF-E4C8-4BED-93AD-132BBF5A95C8}" destId="{E999EA22-4FB8-45CF-819A-0EAF37870DF8}" srcOrd="5" destOrd="0" parTransId="{47250503-1A81-42DD-A9AE-65E7038EE3C6}" sibTransId="{06C54C52-0E03-4CAF-8306-F79CB92800D3}"/>
    <dgm:cxn modelId="{FAB189CC-215B-465D-9598-759F206C271F}" type="presOf" srcId="{C38C4AF0-3241-4C78-B774-1C38D6A0DBF0}" destId="{DFD7CEE4-0A45-4E27-B134-C2C4369A926C}" srcOrd="0" destOrd="0" presId="urn:microsoft.com/office/officeart/2005/8/layout/process5"/>
    <dgm:cxn modelId="{C6B3523A-B93F-4435-A620-46C64058CD9B}" type="presOf" srcId="{28BE2852-0A57-4460-BFF9-73EA90AA0545}" destId="{61F53C01-24F5-415E-80D4-D8E9390E91D3}" srcOrd="0" destOrd="0" presId="urn:microsoft.com/office/officeart/2005/8/layout/process5"/>
    <dgm:cxn modelId="{267C87E4-19D3-4E02-A567-6895772288B7}" type="presOf" srcId="{6682034D-71CE-4974-959A-3DC258B0D9CA}" destId="{25D3A4B0-982B-4765-B4D5-850A69B5AFD1}" srcOrd="1" destOrd="0" presId="urn:microsoft.com/office/officeart/2005/8/layout/process5"/>
    <dgm:cxn modelId="{56CC0042-2B3E-43B1-8344-39F12E09A0C4}" srcId="{BC3EACFF-E4C8-4BED-93AD-132BBF5A95C8}" destId="{C38C4AF0-3241-4C78-B774-1C38D6A0DBF0}" srcOrd="4" destOrd="0" parTransId="{38CB2A9C-B8BA-49FB-9AE3-CCCA1A635A45}" sibTransId="{28BE2852-0A57-4460-BFF9-73EA90AA0545}"/>
    <dgm:cxn modelId="{115C8DC9-F1DC-4696-AF82-C1E9DBF7A9AA}" type="presOf" srcId="{28BE2852-0A57-4460-BFF9-73EA90AA0545}" destId="{4DBD3198-743B-41A0-A62A-D19611E5C34D}" srcOrd="1" destOrd="0" presId="urn:microsoft.com/office/officeart/2005/8/layout/process5"/>
    <dgm:cxn modelId="{74637F4E-B33A-44C6-AD60-C654AEC3F875}" type="presOf" srcId="{3E8FA04E-BCCF-4A7E-BA79-BFF5CBBEBBD1}" destId="{2464A634-8BF3-4076-8EFC-C94E7B81CAAB}" srcOrd="1" destOrd="0" presId="urn:microsoft.com/office/officeart/2005/8/layout/process5"/>
    <dgm:cxn modelId="{FE2C52F0-37E2-4396-9D77-0682598404B2}" type="presOf" srcId="{3E8FA04E-BCCF-4A7E-BA79-BFF5CBBEBBD1}" destId="{F7D59021-F032-403F-AFEF-15CEA4F94D9B}" srcOrd="0" destOrd="0" presId="urn:microsoft.com/office/officeart/2005/8/layout/process5"/>
    <dgm:cxn modelId="{D674C801-B19B-4362-BD8B-72DE97AC007C}" type="presOf" srcId="{E999EA22-4FB8-45CF-819A-0EAF37870DF8}" destId="{95F76A8E-E80D-47A2-A69E-FF0BFD1DB354}" srcOrd="0" destOrd="0" presId="urn:microsoft.com/office/officeart/2005/8/layout/process5"/>
    <dgm:cxn modelId="{269B9C70-76E0-4005-A739-CB186279F33F}" type="presOf" srcId="{6682034D-71CE-4974-959A-3DC258B0D9CA}" destId="{A0A7F40E-2063-477A-B620-8A00BD2AAF30}" srcOrd="0" destOrd="0" presId="urn:microsoft.com/office/officeart/2005/8/layout/process5"/>
    <dgm:cxn modelId="{EA1C355B-7FA2-4D2C-A512-A5D76C8E4154}" type="presOf" srcId="{799A42F2-1B58-4D9C-B71F-596A4C6D1CC8}" destId="{D9E8DF0D-58E3-4E29-974F-9F2E03B8BE15}" srcOrd="0" destOrd="0" presId="urn:microsoft.com/office/officeart/2005/8/layout/process5"/>
    <dgm:cxn modelId="{52A0B415-FD7F-43B5-B2E2-F5BA6A1897D0}" srcId="{BC3EACFF-E4C8-4BED-93AD-132BBF5A95C8}" destId="{729969F1-9851-44B5-8662-A4A3EDB41BA8}" srcOrd="1" destOrd="0" parTransId="{CA054E47-7ED5-47C2-ABCA-0F3B95DF13CD}" sibTransId="{3E8FA04E-BCCF-4A7E-BA79-BFF5CBBEBBD1}"/>
    <dgm:cxn modelId="{9A0A1845-1278-4B62-9AEE-3D2850CCEA41}" type="presOf" srcId="{729969F1-9851-44B5-8662-A4A3EDB41BA8}" destId="{39308501-ED9C-4AB5-B94D-33F927DFE13F}" srcOrd="0" destOrd="0" presId="urn:microsoft.com/office/officeart/2005/8/layout/process5"/>
    <dgm:cxn modelId="{AFC4AFE2-BA66-4636-8440-48760A83F38E}" type="presOf" srcId="{4D3E81C0-A6D8-4A2B-9E1E-286A3C02DFCC}" destId="{D0804016-F17D-405D-9F79-DDF72227071B}" srcOrd="0" destOrd="0" presId="urn:microsoft.com/office/officeart/2005/8/layout/process5"/>
    <dgm:cxn modelId="{78A360BF-F5D5-4432-B50C-046C13185BE5}" srcId="{BC3EACFF-E4C8-4BED-93AD-132BBF5A95C8}" destId="{799A42F2-1B58-4D9C-B71F-596A4C6D1CC8}" srcOrd="3" destOrd="0" parTransId="{20031D1D-2613-4DA2-988A-E0C5B4DCA992}" sibTransId="{4D3E81C0-A6D8-4A2B-9E1E-286A3C02DFCC}"/>
    <dgm:cxn modelId="{8ED37530-AA1B-45FE-B2C6-5B8DE06A0AFC}" type="presOf" srcId="{DC201C82-FB4E-4647-BEB1-B519F6D28B32}" destId="{F962F1C7-826C-498C-B103-A426F3485D8F}" srcOrd="0" destOrd="0" presId="urn:microsoft.com/office/officeart/2005/8/layout/process5"/>
    <dgm:cxn modelId="{FCD087CE-D233-481F-8FA2-5621B632892C}" type="presOf" srcId="{BC3EACFF-E4C8-4BED-93AD-132BBF5A95C8}" destId="{3DE6F135-13FB-4854-97AF-5D0B0AB07F76}" srcOrd="0" destOrd="0" presId="urn:microsoft.com/office/officeart/2005/8/layout/process5"/>
    <dgm:cxn modelId="{44B812FB-D9A0-4A62-95E6-77B49CC22135}" type="presParOf" srcId="{3DE6F135-13FB-4854-97AF-5D0B0AB07F76}" destId="{91294DF1-5568-4BE1-A95D-4A5D5E85CAB3}" srcOrd="0" destOrd="0" presId="urn:microsoft.com/office/officeart/2005/8/layout/process5"/>
    <dgm:cxn modelId="{E30330C2-4443-4187-B511-9FA3B4A8F89D}" type="presParOf" srcId="{3DE6F135-13FB-4854-97AF-5D0B0AB07F76}" destId="{A0A7F40E-2063-477A-B620-8A00BD2AAF30}" srcOrd="1" destOrd="0" presId="urn:microsoft.com/office/officeart/2005/8/layout/process5"/>
    <dgm:cxn modelId="{54C26599-7563-4061-AE25-AC793331F16C}" type="presParOf" srcId="{A0A7F40E-2063-477A-B620-8A00BD2AAF30}" destId="{25D3A4B0-982B-4765-B4D5-850A69B5AFD1}" srcOrd="0" destOrd="0" presId="urn:microsoft.com/office/officeart/2005/8/layout/process5"/>
    <dgm:cxn modelId="{35159A19-BCF6-45C3-9836-373C410AA1FD}" type="presParOf" srcId="{3DE6F135-13FB-4854-97AF-5D0B0AB07F76}" destId="{39308501-ED9C-4AB5-B94D-33F927DFE13F}" srcOrd="2" destOrd="0" presId="urn:microsoft.com/office/officeart/2005/8/layout/process5"/>
    <dgm:cxn modelId="{9808FEDF-5B7D-4D33-A576-FB9533FAC0FD}" type="presParOf" srcId="{3DE6F135-13FB-4854-97AF-5D0B0AB07F76}" destId="{F7D59021-F032-403F-AFEF-15CEA4F94D9B}" srcOrd="3" destOrd="0" presId="urn:microsoft.com/office/officeart/2005/8/layout/process5"/>
    <dgm:cxn modelId="{CC552BDA-4BD5-41DA-B61A-9D4B7AA30E35}" type="presParOf" srcId="{F7D59021-F032-403F-AFEF-15CEA4F94D9B}" destId="{2464A634-8BF3-4076-8EFC-C94E7B81CAAB}" srcOrd="0" destOrd="0" presId="urn:microsoft.com/office/officeart/2005/8/layout/process5"/>
    <dgm:cxn modelId="{ACDB198F-6DCD-40E5-B030-3410F22246C3}" type="presParOf" srcId="{3DE6F135-13FB-4854-97AF-5D0B0AB07F76}" destId="{F134F032-B339-4B32-B9F8-BC8171B911EC}" srcOrd="4" destOrd="0" presId="urn:microsoft.com/office/officeart/2005/8/layout/process5"/>
    <dgm:cxn modelId="{7C2640F5-E732-486B-9DE1-D143650A3121}" type="presParOf" srcId="{3DE6F135-13FB-4854-97AF-5D0B0AB07F76}" destId="{F962F1C7-826C-498C-B103-A426F3485D8F}" srcOrd="5" destOrd="0" presId="urn:microsoft.com/office/officeart/2005/8/layout/process5"/>
    <dgm:cxn modelId="{913EAFF6-37EB-4EFC-BBC2-DBC78326CBFA}" type="presParOf" srcId="{F962F1C7-826C-498C-B103-A426F3485D8F}" destId="{DEC8CD74-98B7-4EE9-9A77-2E0387086F58}" srcOrd="0" destOrd="0" presId="urn:microsoft.com/office/officeart/2005/8/layout/process5"/>
    <dgm:cxn modelId="{AFA3D19D-B4B8-410C-9D30-F567C91C69B5}" type="presParOf" srcId="{3DE6F135-13FB-4854-97AF-5D0B0AB07F76}" destId="{D9E8DF0D-58E3-4E29-974F-9F2E03B8BE15}" srcOrd="6" destOrd="0" presId="urn:microsoft.com/office/officeart/2005/8/layout/process5"/>
    <dgm:cxn modelId="{7C947EDC-45E1-4A0F-A835-65829C96F1B6}" type="presParOf" srcId="{3DE6F135-13FB-4854-97AF-5D0B0AB07F76}" destId="{D0804016-F17D-405D-9F79-DDF72227071B}" srcOrd="7" destOrd="0" presId="urn:microsoft.com/office/officeart/2005/8/layout/process5"/>
    <dgm:cxn modelId="{E918F997-953B-416D-8A70-4C50BCDFCAE8}" type="presParOf" srcId="{D0804016-F17D-405D-9F79-DDF72227071B}" destId="{C0AB2450-8D1E-4883-9271-F49CC1FFC54B}" srcOrd="0" destOrd="0" presId="urn:microsoft.com/office/officeart/2005/8/layout/process5"/>
    <dgm:cxn modelId="{8A5EA6A5-216F-4480-AF5B-C04B56872BD3}" type="presParOf" srcId="{3DE6F135-13FB-4854-97AF-5D0B0AB07F76}" destId="{DFD7CEE4-0A45-4E27-B134-C2C4369A926C}" srcOrd="8" destOrd="0" presId="urn:microsoft.com/office/officeart/2005/8/layout/process5"/>
    <dgm:cxn modelId="{1E8618B0-D531-419C-B693-C99926C6B7F3}" type="presParOf" srcId="{3DE6F135-13FB-4854-97AF-5D0B0AB07F76}" destId="{61F53C01-24F5-415E-80D4-D8E9390E91D3}" srcOrd="9" destOrd="0" presId="urn:microsoft.com/office/officeart/2005/8/layout/process5"/>
    <dgm:cxn modelId="{FF57A786-9901-414E-8742-112612C0514C}" type="presParOf" srcId="{61F53C01-24F5-415E-80D4-D8E9390E91D3}" destId="{4DBD3198-743B-41A0-A62A-D19611E5C34D}" srcOrd="0" destOrd="0" presId="urn:microsoft.com/office/officeart/2005/8/layout/process5"/>
    <dgm:cxn modelId="{2ABF39F3-9BA3-4A9E-A5E6-F136DB4B2630}" type="presParOf" srcId="{3DE6F135-13FB-4854-97AF-5D0B0AB07F76}" destId="{95F76A8E-E80D-47A2-A69E-FF0BFD1DB354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48151C-88C0-4CE4-B532-FAF587BB20D8}" type="doc">
      <dgm:prSet loTypeId="urn:microsoft.com/office/officeart/2005/8/layout/process2" loCatId="process" qsTypeId="urn:microsoft.com/office/officeart/2005/8/quickstyle/simple3" qsCatId="simple" csTypeId="urn:microsoft.com/office/officeart/2005/8/colors/accent2_5" csCatId="accent2" phldr="1"/>
      <dgm:spPr/>
    </dgm:pt>
    <dgm:pt modelId="{7D027272-BFC9-4AC0-A4A6-C83BEBF98543}">
      <dgm:prSet phldrT="[Text]"/>
      <dgm:spPr/>
      <dgm:t>
        <a:bodyPr/>
        <a:lstStyle/>
        <a:p>
          <a:r>
            <a:rPr lang="en-US" dirty="0" smtClean="0"/>
            <a:t>Utilize CAPM</a:t>
          </a:r>
          <a:endParaRPr lang="en-US" dirty="0"/>
        </a:p>
      </dgm:t>
    </dgm:pt>
    <dgm:pt modelId="{B6DE3A0C-60FA-4810-9DCE-7DCF8AF18FB8}" type="parTrans" cxnId="{619136C3-3EF6-421D-8699-42E618F49381}">
      <dgm:prSet/>
      <dgm:spPr/>
      <dgm:t>
        <a:bodyPr/>
        <a:lstStyle/>
        <a:p>
          <a:endParaRPr lang="en-US"/>
        </a:p>
      </dgm:t>
    </dgm:pt>
    <dgm:pt modelId="{88FBFE5D-BBE1-4484-BBD3-DF9BE923D8C7}" type="sibTrans" cxnId="{619136C3-3EF6-421D-8699-42E618F49381}">
      <dgm:prSet/>
      <dgm:spPr/>
      <dgm:t>
        <a:bodyPr/>
        <a:lstStyle/>
        <a:p>
          <a:endParaRPr lang="en-US"/>
        </a:p>
      </dgm:t>
    </dgm:pt>
    <dgm:pt modelId="{C599AC32-2D35-43F6-91E6-26913ACC21F1}">
      <dgm:prSet phldrT="[Text]"/>
      <dgm:spPr/>
      <dgm:t>
        <a:bodyPr/>
        <a:lstStyle/>
        <a:p>
          <a:r>
            <a:rPr lang="en-US" dirty="0" smtClean="0"/>
            <a:t>10-Year U.S. Treasury Rate = 1.61%</a:t>
          </a:r>
          <a:endParaRPr lang="en-US" dirty="0"/>
        </a:p>
      </dgm:t>
    </dgm:pt>
    <dgm:pt modelId="{526BA633-6300-4F25-A698-3747FB78D18C}" type="parTrans" cxnId="{B6C969D1-1A99-4B16-A992-009D2B48BD23}">
      <dgm:prSet/>
      <dgm:spPr/>
      <dgm:t>
        <a:bodyPr/>
        <a:lstStyle/>
        <a:p>
          <a:endParaRPr lang="en-US"/>
        </a:p>
      </dgm:t>
    </dgm:pt>
    <dgm:pt modelId="{6AA0F513-01BF-4699-99F6-AFB43416ECC1}" type="sibTrans" cxnId="{B6C969D1-1A99-4B16-A992-009D2B48BD23}">
      <dgm:prSet/>
      <dgm:spPr/>
      <dgm:t>
        <a:bodyPr/>
        <a:lstStyle/>
        <a:p>
          <a:endParaRPr lang="en-US"/>
        </a:p>
      </dgm:t>
    </dgm:pt>
    <dgm:pt modelId="{8674D340-8436-407F-8CD5-3E5CE9DDA197}">
      <dgm:prSet phldrT="[Text]"/>
      <dgm:spPr/>
      <dgm:t>
        <a:bodyPr/>
        <a:lstStyle/>
        <a:p>
          <a:r>
            <a:rPr lang="el-GR" dirty="0" smtClean="0">
              <a:latin typeface="Times New Roman"/>
              <a:cs typeface="Times New Roman"/>
            </a:rPr>
            <a:t>β</a:t>
          </a:r>
          <a:r>
            <a:rPr lang="en-US" dirty="0" smtClean="0">
              <a:latin typeface="Times New Roman"/>
              <a:cs typeface="Times New Roman"/>
            </a:rPr>
            <a:t>eta=1.37 </a:t>
          </a:r>
          <a:endParaRPr lang="en-US" dirty="0"/>
        </a:p>
      </dgm:t>
    </dgm:pt>
    <dgm:pt modelId="{F6BC5685-77E9-4850-8095-B46DD48A0AA2}" type="parTrans" cxnId="{06DB930E-6518-449C-AF82-CD3C5EA318EF}">
      <dgm:prSet/>
      <dgm:spPr/>
      <dgm:t>
        <a:bodyPr/>
        <a:lstStyle/>
        <a:p>
          <a:endParaRPr lang="en-US"/>
        </a:p>
      </dgm:t>
    </dgm:pt>
    <dgm:pt modelId="{F9E95DAB-3546-493D-8EB3-48C820095DA9}" type="sibTrans" cxnId="{06DB930E-6518-449C-AF82-CD3C5EA318EF}">
      <dgm:prSet/>
      <dgm:spPr/>
      <dgm:t>
        <a:bodyPr/>
        <a:lstStyle/>
        <a:p>
          <a:endParaRPr lang="en-US"/>
        </a:p>
      </dgm:t>
    </dgm:pt>
    <dgm:pt modelId="{244D7A1F-2D83-49DF-8263-3DCC6E9331B9}">
      <dgm:prSet/>
      <dgm:spPr/>
      <dgm:t>
        <a:bodyPr/>
        <a:lstStyle/>
        <a:p>
          <a:r>
            <a:rPr lang="en-US" dirty="0" smtClean="0"/>
            <a:t>Total Market Return Rate = 2.38%</a:t>
          </a:r>
          <a:endParaRPr lang="en-US" dirty="0"/>
        </a:p>
      </dgm:t>
    </dgm:pt>
    <dgm:pt modelId="{D1129050-6F8B-4A64-B806-D27EE66DFED4}" type="parTrans" cxnId="{9F22F0D9-0901-4071-9A4A-1215B1F8DF13}">
      <dgm:prSet/>
      <dgm:spPr/>
      <dgm:t>
        <a:bodyPr/>
        <a:lstStyle/>
        <a:p>
          <a:endParaRPr lang="en-US"/>
        </a:p>
      </dgm:t>
    </dgm:pt>
    <dgm:pt modelId="{2CF1F1FC-755C-4066-971A-27EAA876907B}" type="sibTrans" cxnId="{9F22F0D9-0901-4071-9A4A-1215B1F8DF13}">
      <dgm:prSet/>
      <dgm:spPr/>
      <dgm:t>
        <a:bodyPr/>
        <a:lstStyle/>
        <a:p>
          <a:endParaRPr lang="en-US"/>
        </a:p>
      </dgm:t>
    </dgm:pt>
    <dgm:pt modelId="{D352F0B5-7511-4615-BC20-88F00F88F7E0}">
      <dgm:prSet/>
      <dgm:spPr/>
      <dgm:t>
        <a:bodyPr/>
        <a:lstStyle/>
        <a:p>
          <a:r>
            <a:rPr lang="en-US" b="1" dirty="0" smtClean="0"/>
            <a:t>Equity Cost of Capital = 2.66%</a:t>
          </a:r>
          <a:endParaRPr lang="en-US" b="1" dirty="0"/>
        </a:p>
      </dgm:t>
    </dgm:pt>
    <dgm:pt modelId="{DE8DB335-00DE-4991-9A7B-4767BA65AF57}" type="parTrans" cxnId="{7301D797-D8E1-4D92-8C91-D0AA85ABD7DE}">
      <dgm:prSet/>
      <dgm:spPr/>
      <dgm:t>
        <a:bodyPr/>
        <a:lstStyle/>
        <a:p>
          <a:endParaRPr lang="en-US"/>
        </a:p>
      </dgm:t>
    </dgm:pt>
    <dgm:pt modelId="{AA27B953-942B-4362-A1B0-B9BF6BAE4B20}" type="sibTrans" cxnId="{7301D797-D8E1-4D92-8C91-D0AA85ABD7DE}">
      <dgm:prSet/>
      <dgm:spPr/>
      <dgm:t>
        <a:bodyPr/>
        <a:lstStyle/>
        <a:p>
          <a:endParaRPr lang="en-US"/>
        </a:p>
      </dgm:t>
    </dgm:pt>
    <dgm:pt modelId="{300BEF4B-8F73-4D11-8E40-AF0D3AC7FD10}" type="pres">
      <dgm:prSet presAssocID="{3848151C-88C0-4CE4-B532-FAF587BB20D8}" presName="linearFlow" presStyleCnt="0">
        <dgm:presLayoutVars>
          <dgm:resizeHandles val="exact"/>
        </dgm:presLayoutVars>
      </dgm:prSet>
      <dgm:spPr/>
    </dgm:pt>
    <dgm:pt modelId="{9BA9875A-B50B-4A16-AE44-DB122BAC3136}" type="pres">
      <dgm:prSet presAssocID="{7D027272-BFC9-4AC0-A4A6-C83BEBF98543}" presName="node" presStyleLbl="node1" presStyleIdx="0" presStyleCnt="5" custScaleX="42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A548D-4C4B-4125-8CD2-E76DE8141001}" type="pres">
      <dgm:prSet presAssocID="{88FBFE5D-BBE1-4484-BBD3-DF9BE923D8C7}" presName="sibTrans" presStyleLbl="sibTrans2D1" presStyleIdx="0" presStyleCnt="4"/>
      <dgm:spPr/>
      <dgm:t>
        <a:bodyPr/>
        <a:lstStyle/>
        <a:p>
          <a:endParaRPr lang="en-US"/>
        </a:p>
      </dgm:t>
    </dgm:pt>
    <dgm:pt modelId="{54FC27F0-71AE-4A8E-BA46-4E171E7C7368}" type="pres">
      <dgm:prSet presAssocID="{88FBFE5D-BBE1-4484-BBD3-DF9BE923D8C7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885FC3FD-E63F-4B4B-B0E6-279CCAF1F62C}" type="pres">
      <dgm:prSet presAssocID="{C599AC32-2D35-43F6-91E6-26913ACC21F1}" presName="node" presStyleLbl="node1" presStyleIdx="1" presStyleCnt="5" custScaleX="422307" custLinFactNeighborY="-11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1D468-F30C-495D-AE2D-291F59EF6457}" type="pres">
      <dgm:prSet presAssocID="{6AA0F513-01BF-4699-99F6-AFB43416ECC1}" presName="sibTrans" presStyleLbl="sibTrans2D1" presStyleIdx="1" presStyleCnt="4"/>
      <dgm:spPr/>
      <dgm:t>
        <a:bodyPr/>
        <a:lstStyle/>
        <a:p>
          <a:endParaRPr lang="en-US"/>
        </a:p>
      </dgm:t>
    </dgm:pt>
    <dgm:pt modelId="{DB33E1F9-F77A-41DF-A768-9048E9ED37D3}" type="pres">
      <dgm:prSet presAssocID="{6AA0F513-01BF-4699-99F6-AFB43416ECC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E100E08D-C174-4F9E-9ECE-74C74C626465}" type="pres">
      <dgm:prSet presAssocID="{8674D340-8436-407F-8CD5-3E5CE9DDA197}" presName="node" presStyleLbl="node1" presStyleIdx="2" presStyleCnt="5" custScaleX="42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45D6B-5AE2-486C-B2D8-2F12EBE02D73}" type="pres">
      <dgm:prSet presAssocID="{F9E95DAB-3546-493D-8EB3-48C820095DA9}" presName="sibTrans" presStyleLbl="sibTrans2D1" presStyleIdx="2" presStyleCnt="4"/>
      <dgm:spPr/>
      <dgm:t>
        <a:bodyPr/>
        <a:lstStyle/>
        <a:p>
          <a:endParaRPr lang="en-US"/>
        </a:p>
      </dgm:t>
    </dgm:pt>
    <dgm:pt modelId="{B324A68C-36E8-46B7-8504-50EFE7F11762}" type="pres">
      <dgm:prSet presAssocID="{F9E95DAB-3546-493D-8EB3-48C820095DA9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EBE4647C-5F87-4ED5-9DA0-DC92861080CC}" type="pres">
      <dgm:prSet presAssocID="{244D7A1F-2D83-49DF-8263-3DCC6E9331B9}" presName="node" presStyleLbl="node1" presStyleIdx="3" presStyleCnt="5" custScaleX="42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6BD353-331E-499C-96BC-6A82A2069A65}" type="pres">
      <dgm:prSet presAssocID="{2CF1F1FC-755C-4066-971A-27EAA876907B}" presName="sibTrans" presStyleLbl="sibTrans2D1" presStyleIdx="3" presStyleCnt="4"/>
      <dgm:spPr/>
      <dgm:t>
        <a:bodyPr/>
        <a:lstStyle/>
        <a:p>
          <a:endParaRPr lang="en-US"/>
        </a:p>
      </dgm:t>
    </dgm:pt>
    <dgm:pt modelId="{6FB6495A-4D8A-4062-B477-5785460F1837}" type="pres">
      <dgm:prSet presAssocID="{2CF1F1FC-755C-4066-971A-27EAA876907B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B8F1F26B-32AE-42A0-AB2F-3A863285C753}" type="pres">
      <dgm:prSet presAssocID="{D352F0B5-7511-4615-BC20-88F00F88F7E0}" presName="node" presStyleLbl="node1" presStyleIdx="4" presStyleCnt="5" custScaleX="424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6C969D1-1A99-4B16-A992-009D2B48BD23}" srcId="{3848151C-88C0-4CE4-B532-FAF587BB20D8}" destId="{C599AC32-2D35-43F6-91E6-26913ACC21F1}" srcOrd="1" destOrd="0" parTransId="{526BA633-6300-4F25-A698-3747FB78D18C}" sibTransId="{6AA0F513-01BF-4699-99F6-AFB43416ECC1}"/>
    <dgm:cxn modelId="{06DB930E-6518-449C-AF82-CD3C5EA318EF}" srcId="{3848151C-88C0-4CE4-B532-FAF587BB20D8}" destId="{8674D340-8436-407F-8CD5-3E5CE9DDA197}" srcOrd="2" destOrd="0" parTransId="{F6BC5685-77E9-4850-8095-B46DD48A0AA2}" sibTransId="{F9E95DAB-3546-493D-8EB3-48C820095DA9}"/>
    <dgm:cxn modelId="{21D128C4-D62E-4AAA-AE22-8FD25BA8DC5F}" type="presOf" srcId="{2CF1F1FC-755C-4066-971A-27EAA876907B}" destId="{6FB6495A-4D8A-4062-B477-5785460F1837}" srcOrd="1" destOrd="0" presId="urn:microsoft.com/office/officeart/2005/8/layout/process2"/>
    <dgm:cxn modelId="{8051B485-9593-465B-B992-017432C4D73F}" type="presOf" srcId="{6AA0F513-01BF-4699-99F6-AFB43416ECC1}" destId="{DE81D468-F30C-495D-AE2D-291F59EF6457}" srcOrd="0" destOrd="0" presId="urn:microsoft.com/office/officeart/2005/8/layout/process2"/>
    <dgm:cxn modelId="{0AA9FC69-A2E2-41B8-A8EB-B02B5A5E80D4}" type="presOf" srcId="{8674D340-8436-407F-8CD5-3E5CE9DDA197}" destId="{E100E08D-C174-4F9E-9ECE-74C74C626465}" srcOrd="0" destOrd="0" presId="urn:microsoft.com/office/officeart/2005/8/layout/process2"/>
    <dgm:cxn modelId="{06DC5139-5DA5-425D-BD89-4BD6C0BF2942}" type="presOf" srcId="{6AA0F513-01BF-4699-99F6-AFB43416ECC1}" destId="{DB33E1F9-F77A-41DF-A768-9048E9ED37D3}" srcOrd="1" destOrd="0" presId="urn:microsoft.com/office/officeart/2005/8/layout/process2"/>
    <dgm:cxn modelId="{E0D42707-9DEA-4EBD-85E5-8BAF32A9C632}" type="presOf" srcId="{2CF1F1FC-755C-4066-971A-27EAA876907B}" destId="{AD6BD353-331E-499C-96BC-6A82A2069A65}" srcOrd="0" destOrd="0" presId="urn:microsoft.com/office/officeart/2005/8/layout/process2"/>
    <dgm:cxn modelId="{0D773116-7074-45F7-9F9C-2CBFF9E6E833}" type="presOf" srcId="{244D7A1F-2D83-49DF-8263-3DCC6E9331B9}" destId="{EBE4647C-5F87-4ED5-9DA0-DC92861080CC}" srcOrd="0" destOrd="0" presId="urn:microsoft.com/office/officeart/2005/8/layout/process2"/>
    <dgm:cxn modelId="{FD96DCA0-0E6C-4F3D-9A26-3C51FEEA94CA}" type="presOf" srcId="{88FBFE5D-BBE1-4484-BBD3-DF9BE923D8C7}" destId="{DBFA548D-4C4B-4125-8CD2-E76DE8141001}" srcOrd="0" destOrd="0" presId="urn:microsoft.com/office/officeart/2005/8/layout/process2"/>
    <dgm:cxn modelId="{5157C3C3-46FE-4168-973F-6B28A687FE6E}" type="presOf" srcId="{7D027272-BFC9-4AC0-A4A6-C83BEBF98543}" destId="{9BA9875A-B50B-4A16-AE44-DB122BAC3136}" srcOrd="0" destOrd="0" presId="urn:microsoft.com/office/officeart/2005/8/layout/process2"/>
    <dgm:cxn modelId="{F9FFAED3-4BBD-482F-83D6-B7F9467CFA79}" type="presOf" srcId="{88FBFE5D-BBE1-4484-BBD3-DF9BE923D8C7}" destId="{54FC27F0-71AE-4A8E-BA46-4E171E7C7368}" srcOrd="1" destOrd="0" presId="urn:microsoft.com/office/officeart/2005/8/layout/process2"/>
    <dgm:cxn modelId="{9F22F0D9-0901-4071-9A4A-1215B1F8DF13}" srcId="{3848151C-88C0-4CE4-B532-FAF587BB20D8}" destId="{244D7A1F-2D83-49DF-8263-3DCC6E9331B9}" srcOrd="3" destOrd="0" parTransId="{D1129050-6F8B-4A64-B806-D27EE66DFED4}" sibTransId="{2CF1F1FC-755C-4066-971A-27EAA876907B}"/>
    <dgm:cxn modelId="{5D81F360-08A8-4B93-BF1B-0833466C4F59}" type="presOf" srcId="{3848151C-88C0-4CE4-B532-FAF587BB20D8}" destId="{300BEF4B-8F73-4D11-8E40-AF0D3AC7FD10}" srcOrd="0" destOrd="0" presId="urn:microsoft.com/office/officeart/2005/8/layout/process2"/>
    <dgm:cxn modelId="{1E4C1E26-4625-429C-9A52-6B0BE43DD745}" type="presOf" srcId="{F9E95DAB-3546-493D-8EB3-48C820095DA9}" destId="{09C45D6B-5AE2-486C-B2D8-2F12EBE02D73}" srcOrd="0" destOrd="0" presId="urn:microsoft.com/office/officeart/2005/8/layout/process2"/>
    <dgm:cxn modelId="{ECFF4A74-436C-4249-9A91-6F3B8E9A5D2C}" type="presOf" srcId="{F9E95DAB-3546-493D-8EB3-48C820095DA9}" destId="{B324A68C-36E8-46B7-8504-50EFE7F11762}" srcOrd="1" destOrd="0" presId="urn:microsoft.com/office/officeart/2005/8/layout/process2"/>
    <dgm:cxn modelId="{21E12FA9-E4C5-4011-B78E-FDABEFA61D44}" type="presOf" srcId="{C599AC32-2D35-43F6-91E6-26913ACC21F1}" destId="{885FC3FD-E63F-4B4B-B0E6-279CCAF1F62C}" srcOrd="0" destOrd="0" presId="urn:microsoft.com/office/officeart/2005/8/layout/process2"/>
    <dgm:cxn modelId="{F569939F-9674-4F98-BC78-9D56741F14B4}" type="presOf" srcId="{D352F0B5-7511-4615-BC20-88F00F88F7E0}" destId="{B8F1F26B-32AE-42A0-AB2F-3A863285C753}" srcOrd="0" destOrd="0" presId="urn:microsoft.com/office/officeart/2005/8/layout/process2"/>
    <dgm:cxn modelId="{7301D797-D8E1-4D92-8C91-D0AA85ABD7DE}" srcId="{3848151C-88C0-4CE4-B532-FAF587BB20D8}" destId="{D352F0B5-7511-4615-BC20-88F00F88F7E0}" srcOrd="4" destOrd="0" parTransId="{DE8DB335-00DE-4991-9A7B-4767BA65AF57}" sibTransId="{AA27B953-942B-4362-A1B0-B9BF6BAE4B20}"/>
    <dgm:cxn modelId="{619136C3-3EF6-421D-8699-42E618F49381}" srcId="{3848151C-88C0-4CE4-B532-FAF587BB20D8}" destId="{7D027272-BFC9-4AC0-A4A6-C83BEBF98543}" srcOrd="0" destOrd="0" parTransId="{B6DE3A0C-60FA-4810-9DCE-7DCF8AF18FB8}" sibTransId="{88FBFE5D-BBE1-4484-BBD3-DF9BE923D8C7}"/>
    <dgm:cxn modelId="{1F275C61-94B8-4A74-8670-9A93B645B5AE}" type="presParOf" srcId="{300BEF4B-8F73-4D11-8E40-AF0D3AC7FD10}" destId="{9BA9875A-B50B-4A16-AE44-DB122BAC3136}" srcOrd="0" destOrd="0" presId="urn:microsoft.com/office/officeart/2005/8/layout/process2"/>
    <dgm:cxn modelId="{99ED5661-9B1C-4064-B085-E8EF2FCB9DAD}" type="presParOf" srcId="{300BEF4B-8F73-4D11-8E40-AF0D3AC7FD10}" destId="{DBFA548D-4C4B-4125-8CD2-E76DE8141001}" srcOrd="1" destOrd="0" presId="urn:microsoft.com/office/officeart/2005/8/layout/process2"/>
    <dgm:cxn modelId="{4CD18BBB-FA21-4C80-9A7B-3E78938DE6FA}" type="presParOf" srcId="{DBFA548D-4C4B-4125-8CD2-E76DE8141001}" destId="{54FC27F0-71AE-4A8E-BA46-4E171E7C7368}" srcOrd="0" destOrd="0" presId="urn:microsoft.com/office/officeart/2005/8/layout/process2"/>
    <dgm:cxn modelId="{6DE9131D-3EB0-457B-B2EC-F3EF40432BC3}" type="presParOf" srcId="{300BEF4B-8F73-4D11-8E40-AF0D3AC7FD10}" destId="{885FC3FD-E63F-4B4B-B0E6-279CCAF1F62C}" srcOrd="2" destOrd="0" presId="urn:microsoft.com/office/officeart/2005/8/layout/process2"/>
    <dgm:cxn modelId="{DFB7CA11-1B2A-4C10-A5FE-170B1BFD43BC}" type="presParOf" srcId="{300BEF4B-8F73-4D11-8E40-AF0D3AC7FD10}" destId="{DE81D468-F30C-495D-AE2D-291F59EF6457}" srcOrd="3" destOrd="0" presId="urn:microsoft.com/office/officeart/2005/8/layout/process2"/>
    <dgm:cxn modelId="{F1F38A06-D6C8-4476-8F6A-1D04907484F1}" type="presParOf" srcId="{DE81D468-F30C-495D-AE2D-291F59EF6457}" destId="{DB33E1F9-F77A-41DF-A768-9048E9ED37D3}" srcOrd="0" destOrd="0" presId="urn:microsoft.com/office/officeart/2005/8/layout/process2"/>
    <dgm:cxn modelId="{C28F336A-CF0D-45F5-B8B6-2B0DDA5F7DE9}" type="presParOf" srcId="{300BEF4B-8F73-4D11-8E40-AF0D3AC7FD10}" destId="{E100E08D-C174-4F9E-9ECE-74C74C626465}" srcOrd="4" destOrd="0" presId="urn:microsoft.com/office/officeart/2005/8/layout/process2"/>
    <dgm:cxn modelId="{D5656BBB-854B-4AB6-A21C-9D540111B5A1}" type="presParOf" srcId="{300BEF4B-8F73-4D11-8E40-AF0D3AC7FD10}" destId="{09C45D6B-5AE2-486C-B2D8-2F12EBE02D73}" srcOrd="5" destOrd="0" presId="urn:microsoft.com/office/officeart/2005/8/layout/process2"/>
    <dgm:cxn modelId="{13E90B36-1C9D-4DD1-BDB4-D2191832EC6B}" type="presParOf" srcId="{09C45D6B-5AE2-486C-B2D8-2F12EBE02D73}" destId="{B324A68C-36E8-46B7-8504-50EFE7F11762}" srcOrd="0" destOrd="0" presId="urn:microsoft.com/office/officeart/2005/8/layout/process2"/>
    <dgm:cxn modelId="{D4BE1A8C-9B9B-4466-9663-45D2DADCC342}" type="presParOf" srcId="{300BEF4B-8F73-4D11-8E40-AF0D3AC7FD10}" destId="{EBE4647C-5F87-4ED5-9DA0-DC92861080CC}" srcOrd="6" destOrd="0" presId="urn:microsoft.com/office/officeart/2005/8/layout/process2"/>
    <dgm:cxn modelId="{10EBCE40-AA9E-49BB-B31A-20B45D11197C}" type="presParOf" srcId="{300BEF4B-8F73-4D11-8E40-AF0D3AC7FD10}" destId="{AD6BD353-331E-499C-96BC-6A82A2069A65}" srcOrd="7" destOrd="0" presId="urn:microsoft.com/office/officeart/2005/8/layout/process2"/>
    <dgm:cxn modelId="{94A6D363-49A6-4247-93B1-A6013A82B6BB}" type="presParOf" srcId="{AD6BD353-331E-499C-96BC-6A82A2069A65}" destId="{6FB6495A-4D8A-4062-B477-5785460F1837}" srcOrd="0" destOrd="0" presId="urn:microsoft.com/office/officeart/2005/8/layout/process2"/>
    <dgm:cxn modelId="{B17262A2-3B5E-471B-9C1C-EFA358F81D3D}" type="presParOf" srcId="{300BEF4B-8F73-4D11-8E40-AF0D3AC7FD10}" destId="{B8F1F26B-32AE-42A0-AB2F-3A863285C753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848151C-88C0-4CE4-B532-FAF587BB20D8}" type="doc">
      <dgm:prSet loTypeId="urn:microsoft.com/office/officeart/2005/8/layout/process2" loCatId="process" qsTypeId="urn:microsoft.com/office/officeart/2005/8/quickstyle/simple3" qsCatId="simple" csTypeId="urn:microsoft.com/office/officeart/2005/8/colors/accent2_5" csCatId="accent2" phldr="1"/>
      <dgm:spPr/>
    </dgm:pt>
    <dgm:pt modelId="{7D027272-BFC9-4AC0-A4A6-C83BEBF98543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Fluor Bond Rating of A</a:t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smtClean="0">
              <a:solidFill>
                <a:schemeClr val="tx1"/>
              </a:solidFill>
            </a:rPr>
            <a:t>Beta = 0.05</a:t>
          </a:r>
          <a:endParaRPr lang="en-US" dirty="0">
            <a:solidFill>
              <a:schemeClr val="tx1"/>
            </a:solidFill>
          </a:endParaRPr>
        </a:p>
      </dgm:t>
    </dgm:pt>
    <dgm:pt modelId="{B6DE3A0C-60FA-4810-9DCE-7DCF8AF18FB8}" type="parTrans" cxnId="{619136C3-3EF6-421D-8699-42E618F49381}">
      <dgm:prSet/>
      <dgm:spPr/>
      <dgm:t>
        <a:bodyPr/>
        <a:lstStyle/>
        <a:p>
          <a:endParaRPr lang="en-US"/>
        </a:p>
      </dgm:t>
    </dgm:pt>
    <dgm:pt modelId="{88FBFE5D-BBE1-4484-BBD3-DF9BE923D8C7}" type="sibTrans" cxnId="{619136C3-3EF6-421D-8699-42E618F49381}">
      <dgm:prSet/>
      <dgm:spPr/>
      <dgm:t>
        <a:bodyPr/>
        <a:lstStyle/>
        <a:p>
          <a:endParaRPr lang="en-US"/>
        </a:p>
      </dgm:t>
    </dgm:pt>
    <dgm:pt modelId="{C599AC32-2D35-43F6-91E6-26913ACC21F1}">
      <dgm:prSet phldrT="[Text]"/>
      <dgm:spPr/>
      <dgm:t>
        <a:bodyPr/>
        <a:lstStyle/>
        <a:p>
          <a:r>
            <a:rPr lang="en-US" dirty="0" err="1" smtClean="0">
              <a:solidFill>
                <a:schemeClr val="tx1"/>
              </a:solidFill>
            </a:rPr>
            <a:t>R</a:t>
          </a:r>
          <a:r>
            <a:rPr lang="en-US" baseline="-25000" dirty="0" err="1" smtClean="0">
              <a:solidFill>
                <a:schemeClr val="tx1"/>
              </a:solidFill>
            </a:rPr>
            <a:t>f</a:t>
          </a:r>
          <a:r>
            <a:rPr lang="en-US" dirty="0" smtClean="0">
              <a:solidFill>
                <a:schemeClr val="tx1"/>
              </a:solidFill>
            </a:rPr>
            <a:t> = 1.61%</a:t>
          </a:r>
          <a:br>
            <a:rPr lang="en-US" dirty="0" smtClean="0">
              <a:solidFill>
                <a:schemeClr val="tx1"/>
              </a:solidFill>
            </a:rPr>
          </a:br>
          <a:r>
            <a:rPr lang="en-US" dirty="0" err="1" smtClean="0">
              <a:solidFill>
                <a:schemeClr val="tx1"/>
              </a:solidFill>
            </a:rPr>
            <a:t>R</a:t>
          </a:r>
          <a:r>
            <a:rPr lang="en-US" baseline="-25000" dirty="0" err="1" smtClean="0">
              <a:solidFill>
                <a:schemeClr val="tx1"/>
              </a:solidFill>
            </a:rPr>
            <a:t>m</a:t>
          </a:r>
          <a:r>
            <a:rPr lang="en-US" dirty="0" smtClean="0">
              <a:solidFill>
                <a:schemeClr val="tx1"/>
              </a:solidFill>
            </a:rPr>
            <a:t> = 2.38%</a:t>
          </a:r>
          <a:endParaRPr lang="en-US" dirty="0">
            <a:solidFill>
              <a:schemeClr val="tx1"/>
            </a:solidFill>
          </a:endParaRPr>
        </a:p>
      </dgm:t>
    </dgm:pt>
    <dgm:pt modelId="{526BA633-6300-4F25-A698-3747FB78D18C}" type="parTrans" cxnId="{B6C969D1-1A99-4B16-A992-009D2B48BD23}">
      <dgm:prSet/>
      <dgm:spPr/>
      <dgm:t>
        <a:bodyPr/>
        <a:lstStyle/>
        <a:p>
          <a:endParaRPr lang="en-US"/>
        </a:p>
      </dgm:t>
    </dgm:pt>
    <dgm:pt modelId="{6AA0F513-01BF-4699-99F6-AFB43416ECC1}" type="sibTrans" cxnId="{B6C969D1-1A99-4B16-A992-009D2B48BD23}">
      <dgm:prSet/>
      <dgm:spPr/>
      <dgm:t>
        <a:bodyPr/>
        <a:lstStyle/>
        <a:p>
          <a:endParaRPr lang="en-US"/>
        </a:p>
      </dgm:t>
    </dgm:pt>
    <dgm:pt modelId="{8674D340-8436-407F-8CD5-3E5CE9DDA19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Cost of Debt = </a:t>
          </a:r>
          <a:r>
            <a:rPr lang="en-US" dirty="0" err="1" smtClean="0">
              <a:solidFill>
                <a:schemeClr val="tx1"/>
              </a:solidFill>
            </a:rPr>
            <a:t>R</a:t>
          </a:r>
          <a:r>
            <a:rPr lang="en-US" baseline="-25000" dirty="0" err="1" smtClean="0">
              <a:solidFill>
                <a:schemeClr val="tx1"/>
              </a:solidFill>
            </a:rPr>
            <a:t>f</a:t>
          </a:r>
          <a:r>
            <a:rPr lang="en-US" dirty="0" smtClean="0">
              <a:solidFill>
                <a:schemeClr val="tx1"/>
              </a:solidFill>
            </a:rPr>
            <a:t> + Beta(</a:t>
          </a:r>
          <a:r>
            <a:rPr lang="en-US" dirty="0" err="1" smtClean="0">
              <a:solidFill>
                <a:schemeClr val="tx1"/>
              </a:solidFill>
            </a:rPr>
            <a:t>R</a:t>
          </a:r>
          <a:r>
            <a:rPr lang="en-US" baseline="-25000" dirty="0" err="1" smtClean="0">
              <a:solidFill>
                <a:schemeClr val="tx1"/>
              </a:solidFill>
            </a:rPr>
            <a:t>m</a:t>
          </a:r>
          <a:r>
            <a:rPr lang="en-US" dirty="0" smtClean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F6BC5685-77E9-4850-8095-B46DD48A0AA2}" type="parTrans" cxnId="{06DB930E-6518-449C-AF82-CD3C5EA318EF}">
      <dgm:prSet/>
      <dgm:spPr/>
      <dgm:t>
        <a:bodyPr/>
        <a:lstStyle/>
        <a:p>
          <a:endParaRPr lang="en-US"/>
        </a:p>
      </dgm:t>
    </dgm:pt>
    <dgm:pt modelId="{F9E95DAB-3546-493D-8EB3-48C820095DA9}" type="sibTrans" cxnId="{06DB930E-6518-449C-AF82-CD3C5EA318EF}">
      <dgm:prSet/>
      <dgm:spPr/>
      <dgm:t>
        <a:bodyPr/>
        <a:lstStyle/>
        <a:p>
          <a:endParaRPr lang="en-US"/>
        </a:p>
      </dgm:t>
    </dgm:pt>
    <dgm:pt modelId="{244D7A1F-2D83-49DF-8263-3DCC6E9331B9}">
      <dgm:prSet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Cost of Debt = 1.73%</a:t>
          </a:r>
          <a:endParaRPr lang="en-US" b="1" dirty="0">
            <a:solidFill>
              <a:schemeClr val="tx1"/>
            </a:solidFill>
          </a:endParaRPr>
        </a:p>
      </dgm:t>
    </dgm:pt>
    <dgm:pt modelId="{D1129050-6F8B-4A64-B806-D27EE66DFED4}" type="parTrans" cxnId="{9F22F0D9-0901-4071-9A4A-1215B1F8DF13}">
      <dgm:prSet/>
      <dgm:spPr/>
      <dgm:t>
        <a:bodyPr/>
        <a:lstStyle/>
        <a:p>
          <a:endParaRPr lang="en-US"/>
        </a:p>
      </dgm:t>
    </dgm:pt>
    <dgm:pt modelId="{2CF1F1FC-755C-4066-971A-27EAA876907B}" type="sibTrans" cxnId="{9F22F0D9-0901-4071-9A4A-1215B1F8DF13}">
      <dgm:prSet/>
      <dgm:spPr/>
      <dgm:t>
        <a:bodyPr/>
        <a:lstStyle/>
        <a:p>
          <a:endParaRPr lang="en-US"/>
        </a:p>
      </dgm:t>
    </dgm:pt>
    <dgm:pt modelId="{300BEF4B-8F73-4D11-8E40-AF0D3AC7FD10}" type="pres">
      <dgm:prSet presAssocID="{3848151C-88C0-4CE4-B532-FAF587BB20D8}" presName="linearFlow" presStyleCnt="0">
        <dgm:presLayoutVars>
          <dgm:resizeHandles val="exact"/>
        </dgm:presLayoutVars>
      </dgm:prSet>
      <dgm:spPr/>
    </dgm:pt>
    <dgm:pt modelId="{9BA9875A-B50B-4A16-AE44-DB122BAC3136}" type="pres">
      <dgm:prSet presAssocID="{7D027272-BFC9-4AC0-A4A6-C83BEBF98543}" presName="node" presStyleLbl="node1" presStyleIdx="0" presStyleCnt="4" custScaleX="42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FA548D-4C4B-4125-8CD2-E76DE8141001}" type="pres">
      <dgm:prSet presAssocID="{88FBFE5D-BBE1-4484-BBD3-DF9BE923D8C7}" presName="sibTrans" presStyleLbl="sibTrans2D1" presStyleIdx="0" presStyleCnt="3"/>
      <dgm:spPr/>
      <dgm:t>
        <a:bodyPr/>
        <a:lstStyle/>
        <a:p>
          <a:endParaRPr lang="en-US"/>
        </a:p>
      </dgm:t>
    </dgm:pt>
    <dgm:pt modelId="{54FC27F0-71AE-4A8E-BA46-4E171E7C7368}" type="pres">
      <dgm:prSet presAssocID="{88FBFE5D-BBE1-4484-BBD3-DF9BE923D8C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85FC3FD-E63F-4B4B-B0E6-279CCAF1F62C}" type="pres">
      <dgm:prSet presAssocID="{C599AC32-2D35-43F6-91E6-26913ACC21F1}" presName="node" presStyleLbl="node1" presStyleIdx="1" presStyleCnt="4" custScaleX="422307" custLinFactNeighborY="-116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1D468-F30C-495D-AE2D-291F59EF6457}" type="pres">
      <dgm:prSet presAssocID="{6AA0F513-01BF-4699-99F6-AFB43416ECC1}" presName="sibTrans" presStyleLbl="sibTrans2D1" presStyleIdx="1" presStyleCnt="3"/>
      <dgm:spPr/>
      <dgm:t>
        <a:bodyPr/>
        <a:lstStyle/>
        <a:p>
          <a:endParaRPr lang="en-US"/>
        </a:p>
      </dgm:t>
    </dgm:pt>
    <dgm:pt modelId="{DB33E1F9-F77A-41DF-A768-9048E9ED37D3}" type="pres">
      <dgm:prSet presAssocID="{6AA0F513-01BF-4699-99F6-AFB43416ECC1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E100E08D-C174-4F9E-9ECE-74C74C626465}" type="pres">
      <dgm:prSet presAssocID="{8674D340-8436-407F-8CD5-3E5CE9DDA197}" presName="node" presStyleLbl="node1" presStyleIdx="2" presStyleCnt="4" custScaleX="42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45D6B-5AE2-486C-B2D8-2F12EBE02D73}" type="pres">
      <dgm:prSet presAssocID="{F9E95DAB-3546-493D-8EB3-48C820095DA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B324A68C-36E8-46B7-8504-50EFE7F11762}" type="pres">
      <dgm:prSet presAssocID="{F9E95DAB-3546-493D-8EB3-48C820095DA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BE4647C-5F87-4ED5-9DA0-DC92861080CC}" type="pres">
      <dgm:prSet presAssocID="{244D7A1F-2D83-49DF-8263-3DCC6E9331B9}" presName="node" presStyleLbl="node1" presStyleIdx="3" presStyleCnt="4" custScaleX="4223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9024746-C9F5-4C6B-8039-F824060B7783}" type="presOf" srcId="{3848151C-88C0-4CE4-B532-FAF587BB20D8}" destId="{300BEF4B-8F73-4D11-8E40-AF0D3AC7FD10}" srcOrd="0" destOrd="0" presId="urn:microsoft.com/office/officeart/2005/8/layout/process2"/>
    <dgm:cxn modelId="{E2BEDCCE-2C4E-4577-B4AA-0D98A9FE19AF}" type="presOf" srcId="{F9E95DAB-3546-493D-8EB3-48C820095DA9}" destId="{09C45D6B-5AE2-486C-B2D8-2F12EBE02D73}" srcOrd="0" destOrd="0" presId="urn:microsoft.com/office/officeart/2005/8/layout/process2"/>
    <dgm:cxn modelId="{3FA12C01-E93E-42D9-9488-645CD7197F56}" type="presOf" srcId="{F9E95DAB-3546-493D-8EB3-48C820095DA9}" destId="{B324A68C-36E8-46B7-8504-50EFE7F11762}" srcOrd="1" destOrd="0" presId="urn:microsoft.com/office/officeart/2005/8/layout/process2"/>
    <dgm:cxn modelId="{ADD63EBE-41C3-4311-9591-50651B8B16D7}" type="presOf" srcId="{244D7A1F-2D83-49DF-8263-3DCC6E9331B9}" destId="{EBE4647C-5F87-4ED5-9DA0-DC92861080CC}" srcOrd="0" destOrd="0" presId="urn:microsoft.com/office/officeart/2005/8/layout/process2"/>
    <dgm:cxn modelId="{A54A0FCE-05D1-4105-AED6-C04F6213F80A}" type="presOf" srcId="{6AA0F513-01BF-4699-99F6-AFB43416ECC1}" destId="{DB33E1F9-F77A-41DF-A768-9048E9ED37D3}" srcOrd="1" destOrd="0" presId="urn:microsoft.com/office/officeart/2005/8/layout/process2"/>
    <dgm:cxn modelId="{517DD140-A682-450A-B7EA-A9F7357EA8B3}" type="presOf" srcId="{8674D340-8436-407F-8CD5-3E5CE9DDA197}" destId="{E100E08D-C174-4F9E-9ECE-74C74C626465}" srcOrd="0" destOrd="0" presId="urn:microsoft.com/office/officeart/2005/8/layout/process2"/>
    <dgm:cxn modelId="{9F22F0D9-0901-4071-9A4A-1215B1F8DF13}" srcId="{3848151C-88C0-4CE4-B532-FAF587BB20D8}" destId="{244D7A1F-2D83-49DF-8263-3DCC6E9331B9}" srcOrd="3" destOrd="0" parTransId="{D1129050-6F8B-4A64-B806-D27EE66DFED4}" sibTransId="{2CF1F1FC-755C-4066-971A-27EAA876907B}"/>
    <dgm:cxn modelId="{619136C3-3EF6-421D-8699-42E618F49381}" srcId="{3848151C-88C0-4CE4-B532-FAF587BB20D8}" destId="{7D027272-BFC9-4AC0-A4A6-C83BEBF98543}" srcOrd="0" destOrd="0" parTransId="{B6DE3A0C-60FA-4810-9DCE-7DCF8AF18FB8}" sibTransId="{88FBFE5D-BBE1-4484-BBD3-DF9BE923D8C7}"/>
    <dgm:cxn modelId="{BF0A49F2-7B8F-4C1C-B3D4-E32B54099092}" type="presOf" srcId="{C599AC32-2D35-43F6-91E6-26913ACC21F1}" destId="{885FC3FD-E63F-4B4B-B0E6-279CCAF1F62C}" srcOrd="0" destOrd="0" presId="urn:microsoft.com/office/officeart/2005/8/layout/process2"/>
    <dgm:cxn modelId="{0E6733D8-DEF9-4114-85B4-5EA0790E1F0B}" type="presOf" srcId="{7D027272-BFC9-4AC0-A4A6-C83BEBF98543}" destId="{9BA9875A-B50B-4A16-AE44-DB122BAC3136}" srcOrd="0" destOrd="0" presId="urn:microsoft.com/office/officeart/2005/8/layout/process2"/>
    <dgm:cxn modelId="{5058884B-1529-4A4A-966F-AFD320742347}" type="presOf" srcId="{6AA0F513-01BF-4699-99F6-AFB43416ECC1}" destId="{DE81D468-F30C-495D-AE2D-291F59EF6457}" srcOrd="0" destOrd="0" presId="urn:microsoft.com/office/officeart/2005/8/layout/process2"/>
    <dgm:cxn modelId="{06DB930E-6518-449C-AF82-CD3C5EA318EF}" srcId="{3848151C-88C0-4CE4-B532-FAF587BB20D8}" destId="{8674D340-8436-407F-8CD5-3E5CE9DDA197}" srcOrd="2" destOrd="0" parTransId="{F6BC5685-77E9-4850-8095-B46DD48A0AA2}" sibTransId="{F9E95DAB-3546-493D-8EB3-48C820095DA9}"/>
    <dgm:cxn modelId="{5CAB96D7-D668-4FCC-930D-DCF90D9B4382}" type="presOf" srcId="{88FBFE5D-BBE1-4484-BBD3-DF9BE923D8C7}" destId="{54FC27F0-71AE-4A8E-BA46-4E171E7C7368}" srcOrd="1" destOrd="0" presId="urn:microsoft.com/office/officeart/2005/8/layout/process2"/>
    <dgm:cxn modelId="{B6C969D1-1A99-4B16-A992-009D2B48BD23}" srcId="{3848151C-88C0-4CE4-B532-FAF587BB20D8}" destId="{C599AC32-2D35-43F6-91E6-26913ACC21F1}" srcOrd="1" destOrd="0" parTransId="{526BA633-6300-4F25-A698-3747FB78D18C}" sibTransId="{6AA0F513-01BF-4699-99F6-AFB43416ECC1}"/>
    <dgm:cxn modelId="{C9B96BAF-480F-41E7-989A-B2B27A3B380B}" type="presOf" srcId="{88FBFE5D-BBE1-4484-BBD3-DF9BE923D8C7}" destId="{DBFA548D-4C4B-4125-8CD2-E76DE8141001}" srcOrd="0" destOrd="0" presId="urn:microsoft.com/office/officeart/2005/8/layout/process2"/>
    <dgm:cxn modelId="{67264213-C450-42E2-9FB6-F7D40F7F4F25}" type="presParOf" srcId="{300BEF4B-8F73-4D11-8E40-AF0D3AC7FD10}" destId="{9BA9875A-B50B-4A16-AE44-DB122BAC3136}" srcOrd="0" destOrd="0" presId="urn:microsoft.com/office/officeart/2005/8/layout/process2"/>
    <dgm:cxn modelId="{221223BD-8A13-47F6-B4AF-027102C44194}" type="presParOf" srcId="{300BEF4B-8F73-4D11-8E40-AF0D3AC7FD10}" destId="{DBFA548D-4C4B-4125-8CD2-E76DE8141001}" srcOrd="1" destOrd="0" presId="urn:microsoft.com/office/officeart/2005/8/layout/process2"/>
    <dgm:cxn modelId="{C01589AA-A659-4D6F-80D4-D561B4CEDF57}" type="presParOf" srcId="{DBFA548D-4C4B-4125-8CD2-E76DE8141001}" destId="{54FC27F0-71AE-4A8E-BA46-4E171E7C7368}" srcOrd="0" destOrd="0" presId="urn:microsoft.com/office/officeart/2005/8/layout/process2"/>
    <dgm:cxn modelId="{EC275DEA-8706-44ED-B374-90CC569E63D9}" type="presParOf" srcId="{300BEF4B-8F73-4D11-8E40-AF0D3AC7FD10}" destId="{885FC3FD-E63F-4B4B-B0E6-279CCAF1F62C}" srcOrd="2" destOrd="0" presId="urn:microsoft.com/office/officeart/2005/8/layout/process2"/>
    <dgm:cxn modelId="{55406380-78C3-4CC0-B8BF-31F4BBD08C29}" type="presParOf" srcId="{300BEF4B-8F73-4D11-8E40-AF0D3AC7FD10}" destId="{DE81D468-F30C-495D-AE2D-291F59EF6457}" srcOrd="3" destOrd="0" presId="urn:microsoft.com/office/officeart/2005/8/layout/process2"/>
    <dgm:cxn modelId="{85BD99FF-8EA8-4D3E-9484-AE5B3BBB7B60}" type="presParOf" srcId="{DE81D468-F30C-495D-AE2D-291F59EF6457}" destId="{DB33E1F9-F77A-41DF-A768-9048E9ED37D3}" srcOrd="0" destOrd="0" presId="urn:microsoft.com/office/officeart/2005/8/layout/process2"/>
    <dgm:cxn modelId="{C87758A8-7C23-4554-B2AB-B09B8495DF9C}" type="presParOf" srcId="{300BEF4B-8F73-4D11-8E40-AF0D3AC7FD10}" destId="{E100E08D-C174-4F9E-9ECE-74C74C626465}" srcOrd="4" destOrd="0" presId="urn:microsoft.com/office/officeart/2005/8/layout/process2"/>
    <dgm:cxn modelId="{F23245D9-CE0D-4AAE-8C51-2584EEDEFC17}" type="presParOf" srcId="{300BEF4B-8F73-4D11-8E40-AF0D3AC7FD10}" destId="{09C45D6B-5AE2-486C-B2D8-2F12EBE02D73}" srcOrd="5" destOrd="0" presId="urn:microsoft.com/office/officeart/2005/8/layout/process2"/>
    <dgm:cxn modelId="{AE1EB1CD-9DD2-416B-9601-EDDADF71FA55}" type="presParOf" srcId="{09C45D6B-5AE2-486C-B2D8-2F12EBE02D73}" destId="{B324A68C-36E8-46B7-8504-50EFE7F11762}" srcOrd="0" destOrd="0" presId="urn:microsoft.com/office/officeart/2005/8/layout/process2"/>
    <dgm:cxn modelId="{497782B7-4D24-4A3B-BBBC-B75485B28C24}" type="presParOf" srcId="{300BEF4B-8F73-4D11-8E40-AF0D3AC7FD10}" destId="{EBE4647C-5F87-4ED5-9DA0-DC92861080CC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294DF1-5568-4BE1-A95D-4A5D5E85CAB3}">
      <dsp:nvSpPr>
        <dsp:cNvPr id="0" name=""/>
        <dsp:cNvSpPr/>
      </dsp:nvSpPr>
      <dsp:spPr>
        <a:xfrm>
          <a:off x="1130235" y="687"/>
          <a:ext cx="2628009" cy="98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Utilize CAPM</a:t>
          </a:r>
          <a:endParaRPr lang="en-US" sz="1600" kern="1200" dirty="0"/>
        </a:p>
      </dsp:txBody>
      <dsp:txXfrm>
        <a:off x="1158970" y="29422"/>
        <a:ext cx="2570539" cy="923619"/>
      </dsp:txXfrm>
    </dsp:sp>
    <dsp:sp modelId="{A0A7F40E-2063-477A-B620-8A00BD2AAF30}">
      <dsp:nvSpPr>
        <dsp:cNvPr id="0" name=""/>
        <dsp:cNvSpPr/>
      </dsp:nvSpPr>
      <dsp:spPr>
        <a:xfrm>
          <a:off x="3877165" y="323663"/>
          <a:ext cx="286489" cy="335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877165" y="390691"/>
        <a:ext cx="200542" cy="201082"/>
      </dsp:txXfrm>
    </dsp:sp>
    <dsp:sp modelId="{39308501-ED9C-4AB5-B94D-33F927DFE13F}">
      <dsp:nvSpPr>
        <dsp:cNvPr id="0" name=""/>
        <dsp:cNvSpPr/>
      </dsp:nvSpPr>
      <dsp:spPr>
        <a:xfrm>
          <a:off x="4298791" y="687"/>
          <a:ext cx="2628009" cy="98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8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8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8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Fluor and S&amp;P 500 Five Year Return Rates</a:t>
          </a:r>
          <a:endParaRPr lang="en-US" sz="1600" kern="1200" dirty="0"/>
        </a:p>
      </dsp:txBody>
      <dsp:txXfrm>
        <a:off x="4327526" y="29422"/>
        <a:ext cx="2570539" cy="923619"/>
      </dsp:txXfrm>
    </dsp:sp>
    <dsp:sp modelId="{F7D59021-F032-403F-AFEF-15CEA4F94D9B}">
      <dsp:nvSpPr>
        <dsp:cNvPr id="0" name=""/>
        <dsp:cNvSpPr/>
      </dsp:nvSpPr>
      <dsp:spPr>
        <a:xfrm rot="5400000">
          <a:off x="5469551" y="1076372"/>
          <a:ext cx="286489" cy="335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46087"/>
                <a:satOff val="2646"/>
                <a:lumOff val="753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146087"/>
                <a:satOff val="2646"/>
                <a:lumOff val="753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146087"/>
                <a:satOff val="2646"/>
                <a:lumOff val="75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5512255" y="1100697"/>
        <a:ext cx="201082" cy="200542"/>
      </dsp:txXfrm>
    </dsp:sp>
    <dsp:sp modelId="{F134F032-B339-4B32-B9F8-BC8171B911EC}">
      <dsp:nvSpPr>
        <dsp:cNvPr id="0" name=""/>
        <dsp:cNvSpPr/>
      </dsp:nvSpPr>
      <dsp:spPr>
        <a:xfrm>
          <a:off x="4298791" y="1522322"/>
          <a:ext cx="2628009" cy="98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6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6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6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Run Regression Analysis</a:t>
          </a:r>
          <a:endParaRPr lang="en-US" sz="1600" kern="1200" dirty="0"/>
        </a:p>
      </dsp:txBody>
      <dsp:txXfrm>
        <a:off x="4327526" y="1551057"/>
        <a:ext cx="2570539" cy="923619"/>
      </dsp:txXfrm>
    </dsp:sp>
    <dsp:sp modelId="{F962F1C7-826C-498C-B103-A426F3485D8F}">
      <dsp:nvSpPr>
        <dsp:cNvPr id="0" name=""/>
        <dsp:cNvSpPr/>
      </dsp:nvSpPr>
      <dsp:spPr>
        <a:xfrm rot="10800000">
          <a:off x="3893382" y="1845298"/>
          <a:ext cx="286489" cy="335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92175"/>
                <a:satOff val="5292"/>
                <a:lumOff val="1506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292175"/>
                <a:satOff val="5292"/>
                <a:lumOff val="1506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292175"/>
                <a:satOff val="5292"/>
                <a:lumOff val="150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10800000">
        <a:off x="3979329" y="1912326"/>
        <a:ext cx="200542" cy="201082"/>
      </dsp:txXfrm>
    </dsp:sp>
    <dsp:sp modelId="{D9E8DF0D-58E3-4E29-974F-9F2E03B8BE15}">
      <dsp:nvSpPr>
        <dsp:cNvPr id="0" name=""/>
        <dsp:cNvSpPr/>
      </dsp:nvSpPr>
      <dsp:spPr>
        <a:xfrm>
          <a:off x="1130235" y="1522322"/>
          <a:ext cx="2628009" cy="98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4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4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4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600" kern="1200" dirty="0" smtClean="0">
              <a:latin typeface="Times New Roman"/>
              <a:cs typeface="Times New Roman"/>
            </a:rPr>
            <a:t>β</a:t>
          </a:r>
          <a:r>
            <a:rPr lang="en-US" sz="1600" kern="1200" dirty="0" smtClean="0">
              <a:latin typeface="Times New Roman"/>
              <a:cs typeface="Times New Roman"/>
            </a:rPr>
            <a:t>eta=1.37 </a:t>
          </a:r>
          <a:br>
            <a:rPr lang="en-US" sz="1600" kern="1200" dirty="0" smtClean="0">
              <a:latin typeface="Times New Roman"/>
              <a:cs typeface="Times New Roman"/>
            </a:rPr>
          </a:br>
          <a:r>
            <a:rPr lang="en-US" sz="1600" kern="1200" dirty="0" smtClean="0">
              <a:latin typeface="Times New Roman"/>
              <a:cs typeface="Times New Roman"/>
            </a:rPr>
            <a:t>(Standard for Industry)</a:t>
          </a:r>
          <a:endParaRPr lang="en-US" sz="1600" kern="1200" dirty="0"/>
        </a:p>
      </dsp:txBody>
      <dsp:txXfrm>
        <a:off x="1158970" y="1551057"/>
        <a:ext cx="2570539" cy="923619"/>
      </dsp:txXfrm>
    </dsp:sp>
    <dsp:sp modelId="{D0804016-F17D-405D-9F79-DDF72227071B}">
      <dsp:nvSpPr>
        <dsp:cNvPr id="0" name=""/>
        <dsp:cNvSpPr/>
      </dsp:nvSpPr>
      <dsp:spPr>
        <a:xfrm rot="5400000">
          <a:off x="2300996" y="2598007"/>
          <a:ext cx="286489" cy="335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438262"/>
                <a:satOff val="7938"/>
                <a:lumOff val="2259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438262"/>
                <a:satOff val="7938"/>
                <a:lumOff val="2259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438262"/>
                <a:satOff val="7938"/>
                <a:lumOff val="2259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2343700" y="2622332"/>
        <a:ext cx="201082" cy="200542"/>
      </dsp:txXfrm>
    </dsp:sp>
    <dsp:sp modelId="{DFD7CEE4-0A45-4E27-B134-C2C4369A926C}">
      <dsp:nvSpPr>
        <dsp:cNvPr id="0" name=""/>
        <dsp:cNvSpPr/>
      </dsp:nvSpPr>
      <dsp:spPr>
        <a:xfrm>
          <a:off x="1130235" y="3043957"/>
          <a:ext cx="2628009" cy="98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2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2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2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</a:t>
          </a:r>
          <a:r>
            <a:rPr lang="en-US" sz="1600" kern="1200" baseline="30000" dirty="0" smtClean="0"/>
            <a:t>2</a:t>
          </a:r>
          <a:r>
            <a:rPr lang="en-US" sz="1600" kern="1200" dirty="0" smtClean="0"/>
            <a:t>=0.41</a:t>
          </a:r>
          <a:endParaRPr lang="en-US" sz="1600" kern="1200" dirty="0"/>
        </a:p>
      </dsp:txBody>
      <dsp:txXfrm>
        <a:off x="1158970" y="3072692"/>
        <a:ext cx="2570539" cy="923619"/>
      </dsp:txXfrm>
    </dsp:sp>
    <dsp:sp modelId="{61F53C01-24F5-415E-80D4-D8E9390E91D3}">
      <dsp:nvSpPr>
        <dsp:cNvPr id="0" name=""/>
        <dsp:cNvSpPr/>
      </dsp:nvSpPr>
      <dsp:spPr>
        <a:xfrm>
          <a:off x="3877165" y="3366933"/>
          <a:ext cx="286489" cy="33513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584350"/>
                <a:satOff val="10584"/>
                <a:lumOff val="30122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584350"/>
                <a:satOff val="10584"/>
                <a:lumOff val="30122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584350"/>
                <a:satOff val="10584"/>
                <a:lumOff val="301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>
        <a:off x="3877165" y="3433961"/>
        <a:ext cx="200542" cy="201082"/>
      </dsp:txXfrm>
    </dsp:sp>
    <dsp:sp modelId="{95F76A8E-E80D-47A2-A69E-FF0BFD1DB354}">
      <dsp:nvSpPr>
        <dsp:cNvPr id="0" name=""/>
        <dsp:cNvSpPr/>
      </dsp:nvSpPr>
      <dsp:spPr>
        <a:xfrm>
          <a:off x="4298791" y="3043957"/>
          <a:ext cx="2628009" cy="98108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41% Market Specific Risk</a:t>
          </a:r>
          <a:br>
            <a:rPr lang="en-US" sz="1600" b="1" kern="1200" dirty="0" smtClean="0"/>
          </a:br>
          <a:r>
            <a:rPr lang="en-US" sz="1600" b="1" kern="1200" dirty="0" smtClean="0"/>
            <a:t>59% Firm-Specific Risk</a:t>
          </a:r>
          <a:endParaRPr lang="en-US" sz="1600" b="1" kern="1200" dirty="0"/>
        </a:p>
      </dsp:txBody>
      <dsp:txXfrm>
        <a:off x="4327526" y="3072692"/>
        <a:ext cx="2570539" cy="9236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9875A-B50B-4A16-AE44-DB122BAC3136}">
      <dsp:nvSpPr>
        <dsp:cNvPr id="0" name=""/>
        <dsp:cNvSpPr/>
      </dsp:nvSpPr>
      <dsp:spPr>
        <a:xfrm>
          <a:off x="1812340" y="497"/>
          <a:ext cx="4420769" cy="58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Utilize CAPM</a:t>
          </a:r>
          <a:endParaRPr lang="en-US" sz="1700" kern="1200" dirty="0"/>
        </a:p>
      </dsp:txBody>
      <dsp:txXfrm>
        <a:off x="1829373" y="17530"/>
        <a:ext cx="4386703" cy="547497"/>
      </dsp:txXfrm>
    </dsp:sp>
    <dsp:sp modelId="{DBFA548D-4C4B-4125-8CD2-E76DE8141001}">
      <dsp:nvSpPr>
        <dsp:cNvPr id="0" name=""/>
        <dsp:cNvSpPr/>
      </dsp:nvSpPr>
      <dsp:spPr>
        <a:xfrm rot="5400000">
          <a:off x="3926401" y="579639"/>
          <a:ext cx="192646" cy="2617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/>
        </a:p>
      </dsp:txBody>
      <dsp:txXfrm rot="-5400000">
        <a:off x="3944214" y="614167"/>
        <a:ext cx="157021" cy="134852"/>
      </dsp:txXfrm>
    </dsp:sp>
    <dsp:sp modelId="{885FC3FD-E63F-4B4B-B0E6-279CCAF1F62C}">
      <dsp:nvSpPr>
        <dsp:cNvPr id="0" name=""/>
        <dsp:cNvSpPr/>
      </dsp:nvSpPr>
      <dsp:spPr>
        <a:xfrm>
          <a:off x="1812340" y="838922"/>
          <a:ext cx="4420769" cy="58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10-Year U.S. Treasury Rate = 1.61%</a:t>
          </a:r>
          <a:endParaRPr lang="en-US" sz="1700" kern="1200" dirty="0"/>
        </a:p>
      </dsp:txBody>
      <dsp:txXfrm>
        <a:off x="1829373" y="855955"/>
        <a:ext cx="4386703" cy="547497"/>
      </dsp:txXfrm>
    </dsp:sp>
    <dsp:sp modelId="{DE81D468-F30C-495D-AE2D-291F59EF6457}">
      <dsp:nvSpPr>
        <dsp:cNvPr id="0" name=""/>
        <dsp:cNvSpPr/>
      </dsp:nvSpPr>
      <dsp:spPr>
        <a:xfrm rot="5400000">
          <a:off x="3900961" y="1451984"/>
          <a:ext cx="243526" cy="2617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94783"/>
                <a:satOff val="3528"/>
                <a:lumOff val="1004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194783"/>
                <a:satOff val="3528"/>
                <a:lumOff val="1004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194783"/>
                <a:satOff val="3528"/>
                <a:lumOff val="100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 rot="-5400000">
        <a:off x="3944213" y="1461073"/>
        <a:ext cx="157021" cy="170468"/>
      </dsp:txXfrm>
    </dsp:sp>
    <dsp:sp modelId="{E100E08D-C174-4F9E-9ECE-74C74C626465}">
      <dsp:nvSpPr>
        <dsp:cNvPr id="0" name=""/>
        <dsp:cNvSpPr/>
      </dsp:nvSpPr>
      <dsp:spPr>
        <a:xfrm>
          <a:off x="1812340" y="1745187"/>
          <a:ext cx="4420769" cy="58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700" kern="1200" dirty="0" smtClean="0">
              <a:latin typeface="Times New Roman"/>
              <a:cs typeface="Times New Roman"/>
            </a:rPr>
            <a:t>β</a:t>
          </a:r>
          <a:r>
            <a:rPr lang="en-US" sz="1700" kern="1200" dirty="0" smtClean="0">
              <a:latin typeface="Times New Roman"/>
              <a:cs typeface="Times New Roman"/>
            </a:rPr>
            <a:t>eta=1.37 </a:t>
          </a:r>
          <a:endParaRPr lang="en-US" sz="1700" kern="1200" dirty="0"/>
        </a:p>
      </dsp:txBody>
      <dsp:txXfrm>
        <a:off x="1829373" y="1762220"/>
        <a:ext cx="4386703" cy="547497"/>
      </dsp:txXfrm>
    </dsp:sp>
    <dsp:sp modelId="{09C45D6B-5AE2-486C-B2D8-2F12EBE02D73}">
      <dsp:nvSpPr>
        <dsp:cNvPr id="0" name=""/>
        <dsp:cNvSpPr/>
      </dsp:nvSpPr>
      <dsp:spPr>
        <a:xfrm rot="5400000">
          <a:off x="3913681" y="2341289"/>
          <a:ext cx="218086" cy="2617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389567"/>
                <a:satOff val="7056"/>
                <a:lumOff val="2008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389567"/>
                <a:satOff val="7056"/>
                <a:lumOff val="2008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389567"/>
                <a:satOff val="7056"/>
                <a:lumOff val="200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3944214" y="2363097"/>
        <a:ext cx="157021" cy="152660"/>
      </dsp:txXfrm>
    </dsp:sp>
    <dsp:sp modelId="{EBE4647C-5F87-4ED5-9DA0-DC92861080CC}">
      <dsp:nvSpPr>
        <dsp:cNvPr id="0" name=""/>
        <dsp:cNvSpPr/>
      </dsp:nvSpPr>
      <dsp:spPr>
        <a:xfrm>
          <a:off x="1812340" y="2617532"/>
          <a:ext cx="4420769" cy="58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3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Total Market Return Rate = 2.38%</a:t>
          </a:r>
          <a:endParaRPr lang="en-US" sz="1700" kern="1200" dirty="0"/>
        </a:p>
      </dsp:txBody>
      <dsp:txXfrm>
        <a:off x="1829373" y="2634565"/>
        <a:ext cx="4386703" cy="547497"/>
      </dsp:txXfrm>
    </dsp:sp>
    <dsp:sp modelId="{AD6BD353-331E-499C-96BC-6A82A2069A65}">
      <dsp:nvSpPr>
        <dsp:cNvPr id="0" name=""/>
        <dsp:cNvSpPr/>
      </dsp:nvSpPr>
      <dsp:spPr>
        <a:xfrm rot="5400000">
          <a:off x="3913681" y="3213634"/>
          <a:ext cx="218086" cy="26170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584350"/>
                <a:satOff val="10584"/>
                <a:lumOff val="30122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584350"/>
                <a:satOff val="10584"/>
                <a:lumOff val="30122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584350"/>
                <a:satOff val="10584"/>
                <a:lumOff val="301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/>
        </a:p>
      </dsp:txBody>
      <dsp:txXfrm rot="-5400000">
        <a:off x="3944214" y="3235442"/>
        <a:ext cx="157021" cy="152660"/>
      </dsp:txXfrm>
    </dsp:sp>
    <dsp:sp modelId="{B8F1F26B-32AE-42A0-AB2F-3A863285C753}">
      <dsp:nvSpPr>
        <dsp:cNvPr id="0" name=""/>
        <dsp:cNvSpPr/>
      </dsp:nvSpPr>
      <dsp:spPr>
        <a:xfrm>
          <a:off x="1798742" y="3489877"/>
          <a:ext cx="4447965" cy="581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Equity Cost of Capital = 2.66%</a:t>
          </a:r>
          <a:endParaRPr lang="en-US" sz="1700" b="1" kern="1200" dirty="0"/>
        </a:p>
      </dsp:txBody>
      <dsp:txXfrm>
        <a:off x="1815775" y="3506910"/>
        <a:ext cx="4413899" cy="547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A9875A-B50B-4A16-AE44-DB122BAC3136}">
      <dsp:nvSpPr>
        <dsp:cNvPr id="0" name=""/>
        <dsp:cNvSpPr/>
      </dsp:nvSpPr>
      <dsp:spPr>
        <a:xfrm>
          <a:off x="1211569" y="1988"/>
          <a:ext cx="5622311" cy="73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Fluor Bond Rating of A</a:t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smtClean="0">
              <a:solidFill>
                <a:schemeClr val="tx1"/>
              </a:solidFill>
            </a:rPr>
            <a:t>Beta = 0.05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33232" y="23651"/>
        <a:ext cx="5578985" cy="696303"/>
      </dsp:txXfrm>
    </dsp:sp>
    <dsp:sp modelId="{DBFA548D-4C4B-4125-8CD2-E76DE8141001}">
      <dsp:nvSpPr>
        <dsp:cNvPr id="0" name=""/>
        <dsp:cNvSpPr/>
      </dsp:nvSpPr>
      <dsp:spPr>
        <a:xfrm rot="5400000">
          <a:off x="3900221" y="738538"/>
          <a:ext cx="245006" cy="332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3922875" y="782451"/>
        <a:ext cx="199699" cy="171504"/>
      </dsp:txXfrm>
    </dsp:sp>
    <dsp:sp modelId="{885FC3FD-E63F-4B4B-B0E6-279CCAF1F62C}">
      <dsp:nvSpPr>
        <dsp:cNvPr id="0" name=""/>
        <dsp:cNvSpPr/>
      </dsp:nvSpPr>
      <dsp:spPr>
        <a:xfrm>
          <a:off x="1211569" y="1068293"/>
          <a:ext cx="5622311" cy="73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solidFill>
                <a:schemeClr val="tx1"/>
              </a:solidFill>
            </a:rPr>
            <a:t>R</a:t>
          </a:r>
          <a:r>
            <a:rPr lang="en-US" sz="1800" kern="1200" baseline="-25000" dirty="0" err="1" smtClean="0">
              <a:solidFill>
                <a:schemeClr val="tx1"/>
              </a:solidFill>
            </a:rPr>
            <a:t>f</a:t>
          </a:r>
          <a:r>
            <a:rPr lang="en-US" sz="1800" kern="1200" dirty="0" smtClean="0">
              <a:solidFill>
                <a:schemeClr val="tx1"/>
              </a:solidFill>
            </a:rPr>
            <a:t> = 1.61%</a:t>
          </a:r>
          <a:br>
            <a:rPr lang="en-US" sz="1800" kern="1200" dirty="0" smtClean="0">
              <a:solidFill>
                <a:schemeClr val="tx1"/>
              </a:solidFill>
            </a:rPr>
          </a:br>
          <a:r>
            <a:rPr lang="en-US" sz="1800" kern="1200" dirty="0" err="1" smtClean="0">
              <a:solidFill>
                <a:schemeClr val="tx1"/>
              </a:solidFill>
            </a:rPr>
            <a:t>R</a:t>
          </a:r>
          <a:r>
            <a:rPr lang="en-US" sz="1800" kern="1200" baseline="-25000" dirty="0" err="1" smtClean="0">
              <a:solidFill>
                <a:schemeClr val="tx1"/>
              </a:solidFill>
            </a:rPr>
            <a:t>m</a:t>
          </a:r>
          <a:r>
            <a:rPr lang="en-US" sz="1800" kern="1200" dirty="0" smtClean="0">
              <a:solidFill>
                <a:schemeClr val="tx1"/>
              </a:solidFill>
            </a:rPr>
            <a:t> = 2.38%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33232" y="1089956"/>
        <a:ext cx="5578985" cy="696303"/>
      </dsp:txXfrm>
    </dsp:sp>
    <dsp:sp modelId="{DE81D468-F30C-495D-AE2D-291F59EF6457}">
      <dsp:nvSpPr>
        <dsp:cNvPr id="0" name=""/>
        <dsp:cNvSpPr/>
      </dsp:nvSpPr>
      <dsp:spPr>
        <a:xfrm rot="5400000">
          <a:off x="3867867" y="1847982"/>
          <a:ext cx="309715" cy="332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92175"/>
                <a:satOff val="5292"/>
                <a:lumOff val="15061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292175"/>
                <a:satOff val="5292"/>
                <a:lumOff val="15061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292175"/>
                <a:satOff val="5292"/>
                <a:lumOff val="150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/>
        </a:p>
      </dsp:txBody>
      <dsp:txXfrm rot="-5400000">
        <a:off x="3922875" y="1859541"/>
        <a:ext cx="199699" cy="216801"/>
      </dsp:txXfrm>
    </dsp:sp>
    <dsp:sp modelId="{E100E08D-C174-4F9E-9ECE-74C74C626465}">
      <dsp:nvSpPr>
        <dsp:cNvPr id="0" name=""/>
        <dsp:cNvSpPr/>
      </dsp:nvSpPr>
      <dsp:spPr>
        <a:xfrm>
          <a:off x="1211569" y="2220876"/>
          <a:ext cx="5622311" cy="73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Cost of Debt = </a:t>
          </a:r>
          <a:r>
            <a:rPr lang="en-US" sz="1800" kern="1200" dirty="0" err="1" smtClean="0">
              <a:solidFill>
                <a:schemeClr val="tx1"/>
              </a:solidFill>
            </a:rPr>
            <a:t>R</a:t>
          </a:r>
          <a:r>
            <a:rPr lang="en-US" sz="1800" kern="1200" baseline="-25000" dirty="0" err="1" smtClean="0">
              <a:solidFill>
                <a:schemeClr val="tx1"/>
              </a:solidFill>
            </a:rPr>
            <a:t>f</a:t>
          </a:r>
          <a:r>
            <a:rPr lang="en-US" sz="1800" kern="1200" dirty="0" smtClean="0">
              <a:solidFill>
                <a:schemeClr val="tx1"/>
              </a:solidFill>
            </a:rPr>
            <a:t> + Beta(</a:t>
          </a:r>
          <a:r>
            <a:rPr lang="en-US" sz="1800" kern="1200" dirty="0" err="1" smtClean="0">
              <a:solidFill>
                <a:schemeClr val="tx1"/>
              </a:solidFill>
            </a:rPr>
            <a:t>R</a:t>
          </a:r>
          <a:r>
            <a:rPr lang="en-US" sz="1800" kern="1200" baseline="-25000" dirty="0" err="1" smtClean="0">
              <a:solidFill>
                <a:schemeClr val="tx1"/>
              </a:solidFill>
            </a:rPr>
            <a:t>m</a:t>
          </a:r>
          <a:r>
            <a:rPr lang="en-US" sz="1800" kern="1200" dirty="0" smtClean="0">
              <a:solidFill>
                <a:schemeClr val="tx1"/>
              </a:solidFill>
            </a:rPr>
            <a:t>)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1233232" y="2242539"/>
        <a:ext cx="5578985" cy="696303"/>
      </dsp:txXfrm>
    </dsp:sp>
    <dsp:sp modelId="{09C45D6B-5AE2-486C-B2D8-2F12EBE02D73}">
      <dsp:nvSpPr>
        <dsp:cNvPr id="0" name=""/>
        <dsp:cNvSpPr/>
      </dsp:nvSpPr>
      <dsp:spPr>
        <a:xfrm rot="5400000">
          <a:off x="3884044" y="2978996"/>
          <a:ext cx="277361" cy="33283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584350"/>
                <a:satOff val="10584"/>
                <a:lumOff val="30122"/>
                <a:alphaOff val="0"/>
                <a:tint val="50000"/>
                <a:satMod val="300000"/>
              </a:schemeClr>
            </a:gs>
            <a:gs pos="35000">
              <a:schemeClr val="accent2">
                <a:shade val="90000"/>
                <a:hueOff val="584350"/>
                <a:satOff val="10584"/>
                <a:lumOff val="30122"/>
                <a:alphaOff val="0"/>
                <a:tint val="37000"/>
                <a:satMod val="300000"/>
              </a:schemeClr>
            </a:gs>
            <a:gs pos="100000">
              <a:schemeClr val="accent2">
                <a:shade val="90000"/>
                <a:hueOff val="584350"/>
                <a:satOff val="10584"/>
                <a:lumOff val="3012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-5400000">
        <a:off x="3922875" y="3006732"/>
        <a:ext cx="199699" cy="194153"/>
      </dsp:txXfrm>
    </dsp:sp>
    <dsp:sp modelId="{EBE4647C-5F87-4ED5-9DA0-DC92861080CC}">
      <dsp:nvSpPr>
        <dsp:cNvPr id="0" name=""/>
        <dsp:cNvSpPr/>
      </dsp:nvSpPr>
      <dsp:spPr>
        <a:xfrm>
          <a:off x="1211569" y="3330320"/>
          <a:ext cx="5622311" cy="7396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2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Cost of Debt = 1.73%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1233232" y="3351983"/>
        <a:ext cx="5578985" cy="696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255" cy="46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t" anchorCtr="0" compatLnSpc="1">
            <a:prstTxWarp prst="textNoShape">
              <a:avLst/>
            </a:prstTxWarp>
          </a:bodyPr>
          <a:lstStyle>
            <a:lvl1pPr algn="l" defTabSz="89362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145" y="0"/>
            <a:ext cx="3038255" cy="46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t" anchorCtr="0" compatLnSpc="1">
            <a:prstTxWarp prst="textNoShape">
              <a:avLst/>
            </a:prstTxWarp>
          </a:bodyPr>
          <a:lstStyle>
            <a:lvl1pPr algn="r" defTabSz="89362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1584"/>
            <a:ext cx="3038255" cy="4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b" anchorCtr="0" compatLnSpc="1">
            <a:prstTxWarp prst="textNoShape">
              <a:avLst/>
            </a:prstTxWarp>
          </a:bodyPr>
          <a:lstStyle>
            <a:lvl1pPr algn="l" defTabSz="89362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145" y="8821584"/>
            <a:ext cx="3038255" cy="4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b" anchorCtr="0" compatLnSpc="1">
            <a:prstTxWarp prst="textNoShape">
              <a:avLst/>
            </a:prstTxWarp>
          </a:bodyPr>
          <a:lstStyle>
            <a:lvl1pPr algn="r" defTabSz="893628">
              <a:defRPr sz="1200">
                <a:latin typeface="Times New Roman" pitchFamily="18" charset="0"/>
              </a:defRPr>
            </a:lvl1pPr>
          </a:lstStyle>
          <a:p>
            <a:fld id="{AE482ADC-7257-4AAD-9AB2-67644BC3E4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723599" y="9026193"/>
            <a:ext cx="1563205" cy="1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31" tIns="44915" rIns="89831" bIns="44915">
            <a:spAutoFit/>
          </a:bodyPr>
          <a:lstStyle/>
          <a:p>
            <a:r>
              <a:rPr lang="en-US" sz="700">
                <a:solidFill>
                  <a:srgbClr val="969696"/>
                </a:solidFill>
              </a:rPr>
              <a:t>© 2010 Fluor.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867836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255" cy="46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t" anchorCtr="0" compatLnSpc="1">
            <a:prstTxWarp prst="textNoShape">
              <a:avLst/>
            </a:prstTxWarp>
          </a:bodyPr>
          <a:lstStyle>
            <a:lvl1pPr algn="l" defTabSz="89362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145" y="0"/>
            <a:ext cx="3038255" cy="46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t" anchorCtr="0" compatLnSpc="1">
            <a:prstTxWarp prst="textNoShape">
              <a:avLst/>
            </a:prstTxWarp>
          </a:bodyPr>
          <a:lstStyle>
            <a:lvl1pPr algn="r" defTabSz="89362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88975"/>
            <a:ext cx="4700587" cy="3525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447" y="4448278"/>
            <a:ext cx="5139507" cy="4140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1584"/>
            <a:ext cx="3038255" cy="4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b" anchorCtr="0" compatLnSpc="1">
            <a:prstTxWarp prst="textNoShape">
              <a:avLst/>
            </a:prstTxWarp>
          </a:bodyPr>
          <a:lstStyle>
            <a:lvl1pPr algn="l" defTabSz="893628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145" y="8821584"/>
            <a:ext cx="3038255" cy="457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342" tIns="44671" rIns="89342" bIns="44671" numCol="1" anchor="b" anchorCtr="0" compatLnSpc="1">
            <a:prstTxWarp prst="textNoShape">
              <a:avLst/>
            </a:prstTxWarp>
          </a:bodyPr>
          <a:lstStyle>
            <a:lvl1pPr algn="r" defTabSz="893628">
              <a:defRPr sz="1200">
                <a:latin typeface="Times New Roman" pitchFamily="18" charset="0"/>
              </a:defRPr>
            </a:lvl1pPr>
          </a:lstStyle>
          <a:p>
            <a:fld id="{F9EF32A1-D23F-4DD0-A199-8FE619953DB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2723599" y="9026193"/>
            <a:ext cx="1563205" cy="19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9831" tIns="44915" rIns="89831" bIns="44915">
            <a:spAutoFit/>
          </a:bodyPr>
          <a:lstStyle/>
          <a:p>
            <a:r>
              <a:rPr lang="en-US" sz="700">
                <a:solidFill>
                  <a:srgbClr val="969696"/>
                </a:solidFill>
              </a:rPr>
              <a:t>© 2010 Fluor.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6529356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571B6A-4888-48A2-BF8C-0AB0EC046F94}" type="slidenum">
              <a:rPr lang="en-US"/>
              <a:pPr/>
              <a:t>0</a:t>
            </a:fld>
            <a:endParaRPr lang="en-US"/>
          </a:p>
        </p:txBody>
      </p:sp>
      <p:sp>
        <p:nvSpPr>
          <p:cNvPr id="55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9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AU" sz="900" b="1" dirty="0"/>
              <a:t>Christina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32A1-D23F-4DD0-A199-8FE619953DB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34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defRPr/>
            </a:pPr>
            <a:r>
              <a:rPr lang="en-US" dirty="0" smtClean="0"/>
              <a:t>Boris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32A1-D23F-4DD0-A199-8FE619953DB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98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defRPr/>
            </a:pPr>
            <a:r>
              <a:rPr lang="en-US" dirty="0" smtClean="0"/>
              <a:t>Boris; Morning Star Credit</a:t>
            </a:r>
            <a:r>
              <a:rPr lang="en-US" baseline="0" dirty="0" smtClean="0"/>
              <a:t> Rating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32A1-D23F-4DD0-A199-8FE619953DB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03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defRPr/>
            </a:pPr>
            <a:r>
              <a:rPr lang="en-US" dirty="0" smtClean="0"/>
              <a:t>Boris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32A1-D23F-4DD0-A199-8FE619953DB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62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32A1-D23F-4DD0-A199-8FE619953DB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1920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15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Brent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16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Brent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17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Brent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18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Brent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1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Daniel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32A1-D23F-4DD0-A199-8FE619953DB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7769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32A1-D23F-4DD0-A199-8FE619953DB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429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2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Daniel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3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Daniel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4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Daniel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Martin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EF32A1-D23F-4DD0-A199-8FE619953DB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6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Martin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7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898307">
              <a:lnSpc>
                <a:spcPct val="90000"/>
              </a:lnSpc>
              <a:defRPr/>
            </a:pPr>
            <a:r>
              <a:rPr lang="en-US" sz="900" dirty="0"/>
              <a:t>Martin</a:t>
            </a:r>
          </a:p>
          <a:p>
            <a:pPr>
              <a:lnSpc>
                <a:spcPct val="90000"/>
              </a:lnSpc>
            </a:pP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0D8F96-D186-478D-BEB9-DBD89F195BEE}" type="slidenum">
              <a:rPr lang="en-US"/>
              <a:pPr/>
              <a:t>8</a:t>
            </a:fld>
            <a:endParaRPr lang="en-US"/>
          </a:p>
        </p:txBody>
      </p:sp>
      <p:sp>
        <p:nvSpPr>
          <p:cNvPr id="359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AU" sz="900" b="1" dirty="0"/>
              <a:t>Christina</a:t>
            </a:r>
            <a:endParaRPr lang="en-AU" sz="9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8467" name="Picture 19" descr="GV20090716008_blu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84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9300" y="369888"/>
            <a:ext cx="7551738" cy="1082675"/>
          </a:xfrm>
        </p:spPr>
        <p:txBody>
          <a:bodyPr/>
          <a:lstStyle>
            <a:lvl1pPr>
              <a:defRPr sz="3400">
                <a:solidFill>
                  <a:srgbClr val="003366"/>
                </a:solidFill>
              </a:defRPr>
            </a:lvl1pPr>
          </a:lstStyle>
          <a:p>
            <a:pPr lvl="0"/>
            <a:r>
              <a:rPr lang="en-AU" noProof="0" smtClean="0"/>
              <a:t>Click to edit Master title style</a:t>
            </a:r>
          </a:p>
        </p:txBody>
      </p:sp>
      <p:sp>
        <p:nvSpPr>
          <p:cNvPr id="4884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5062538"/>
            <a:ext cx="9144000" cy="542925"/>
          </a:xfrm>
        </p:spPr>
        <p:txBody>
          <a:bodyPr anchor="b" anchorCtr="1"/>
          <a:lstStyle>
            <a:lvl1pPr marL="0" indent="0" algn="ctr">
              <a:buFont typeface="Arial" charset="0"/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AU" noProof="0" smtClean="0"/>
              <a:t>Click to edit Master subtitle style</a:t>
            </a:r>
          </a:p>
        </p:txBody>
      </p:sp>
      <p:sp>
        <p:nvSpPr>
          <p:cNvPr id="488462" name="Text Box 14"/>
          <p:cNvSpPr txBox="1">
            <a:spLocks noChangeArrowheads="1"/>
          </p:cNvSpPr>
          <p:nvPr/>
        </p:nvSpPr>
        <p:spPr bwMode="auto">
          <a:xfrm>
            <a:off x="7115175" y="6292850"/>
            <a:ext cx="1552575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700">
                <a:solidFill>
                  <a:srgbClr val="969696"/>
                </a:solidFill>
              </a:rPr>
              <a:t>© 2010 Fluor. All Rights Reserved.</a:t>
            </a:r>
          </a:p>
        </p:txBody>
      </p:sp>
      <p:pic>
        <p:nvPicPr>
          <p:cNvPr id="488468" name="Picture 20" descr="FLRre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25" y="6051550"/>
            <a:ext cx="1992313" cy="42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C730B4-5B94-4B30-B043-7DEED3DE58F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9776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0500" y="0"/>
            <a:ext cx="2017713" cy="62087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7363" y="0"/>
            <a:ext cx="5900737" cy="62087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0AE2F3-0B29-4C6F-B80D-51630B6DA4D7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8739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C05B1-503D-4775-8010-750640E4F75B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8843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B0AD4-84A4-475B-9AA6-1C38A63508BD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93038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325563"/>
            <a:ext cx="3951287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1050" y="1325563"/>
            <a:ext cx="3952875" cy="4883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22FF7-4B08-4399-8329-7BB8AFFF88C5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1874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E1F21-AF30-4F98-8CD4-354B80ADDAC4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347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0ACA6-1637-4365-8EF0-6799BB172061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2717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5D7CD0-E7F8-4E0E-B003-69732E4D0E58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362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D7052-640A-42A1-BC67-9EAFECF6B53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9933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52BB06-A4A4-4077-8770-6DD06F187160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965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440" name="Picture 16" descr="GV20090716010_blue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74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0"/>
            <a:ext cx="805338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31" tIns="49016" rIns="98031" bIns="490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874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363" y="1325563"/>
            <a:ext cx="8056562" cy="488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31" tIns="49016" rIns="98031" bIns="490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  <p:sp>
        <p:nvSpPr>
          <p:cNvPr id="4874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15100"/>
            <a:ext cx="213518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31" tIns="49016" rIns="98031" bIns="49016" numCol="1" anchor="t" anchorCtr="0" compatLnSpc="1">
            <a:prstTxWarp prst="textNoShape">
              <a:avLst/>
            </a:prstTxWarp>
          </a:bodyPr>
          <a:lstStyle>
            <a:lvl1pPr algn="l" defTabSz="981075" eaLnBrk="1" hangingPunct="1">
              <a:defRPr sz="600">
                <a:solidFill>
                  <a:schemeClr val="bg2"/>
                </a:solidFill>
                <a:cs typeface="+mn-cs"/>
              </a:defRPr>
            </a:lvl1pPr>
          </a:lstStyle>
          <a:p>
            <a:endParaRPr lang="en-AU"/>
          </a:p>
        </p:txBody>
      </p:sp>
      <p:sp>
        <p:nvSpPr>
          <p:cNvPr id="4874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15100"/>
            <a:ext cx="2897188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31" tIns="49016" rIns="98031" bIns="49016" numCol="1" anchor="t" anchorCtr="0" compatLnSpc="1">
            <a:prstTxWarp prst="textNoShape">
              <a:avLst/>
            </a:prstTxWarp>
          </a:bodyPr>
          <a:lstStyle>
            <a:lvl1pPr defTabSz="981075" eaLnBrk="1" hangingPunct="1">
              <a:defRPr sz="600">
                <a:solidFill>
                  <a:schemeClr val="bg2"/>
                </a:solidFill>
                <a:cs typeface="+mn-cs"/>
              </a:defRPr>
            </a:lvl1pPr>
          </a:lstStyle>
          <a:p>
            <a:r>
              <a:rPr lang="en-AU"/>
              <a:t>GV\filename.ppt</a:t>
            </a:r>
          </a:p>
        </p:txBody>
      </p:sp>
      <p:sp>
        <p:nvSpPr>
          <p:cNvPr id="4874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15100"/>
            <a:ext cx="2133600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31" tIns="49016" rIns="98031" bIns="49016" numCol="1" anchor="t" anchorCtr="0" compatLnSpc="1">
            <a:prstTxWarp prst="textNoShape">
              <a:avLst/>
            </a:prstTxWarp>
          </a:bodyPr>
          <a:lstStyle>
            <a:lvl1pPr algn="r" defTabSz="981075" eaLnBrk="1" hangingPunct="1">
              <a:defRPr sz="600">
                <a:solidFill>
                  <a:schemeClr val="bg2"/>
                </a:solidFill>
                <a:cs typeface="+mn-cs"/>
              </a:defRPr>
            </a:lvl1pPr>
          </a:lstStyle>
          <a:p>
            <a:fld id="{6866C338-5E5F-4B11-B9BA-7DEB48DD4119}" type="slidenum">
              <a:rPr lang="en-AU"/>
              <a:pPr/>
              <a:t>‹#›</a:t>
            </a:fld>
            <a:endParaRPr lang="en-AU"/>
          </a:p>
        </p:txBody>
      </p:sp>
      <p:pic>
        <p:nvPicPr>
          <p:cNvPr id="487441" name="Picture 17" descr="FLRre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6273800"/>
            <a:ext cx="1401763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hf hdr="0" ftr="0" dt="0"/>
  <p:txStyles>
    <p:titleStyle>
      <a:lvl1pPr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2pPr>
      <a:lvl3pPr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3pPr>
      <a:lvl4pPr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4pPr>
      <a:lvl5pPr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5pPr>
      <a:lvl6pPr marL="457200"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6pPr>
      <a:lvl7pPr marL="914400"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7pPr>
      <a:lvl8pPr marL="1371600"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8pPr>
      <a:lvl9pPr marL="1828800" algn="l" defTabSz="981075" rtl="0" fontAlgn="base">
        <a:spcBef>
          <a:spcPct val="0"/>
        </a:spcBef>
        <a:spcAft>
          <a:spcPct val="0"/>
        </a:spcAft>
        <a:defRPr sz="27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261938" indent="-261938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Font typeface="Arial" charset="0"/>
        <a:buChar char="♦"/>
        <a:defRPr sz="2500">
          <a:solidFill>
            <a:srgbClr val="003366"/>
          </a:solidFill>
          <a:latin typeface="+mn-lt"/>
          <a:ea typeface="+mn-ea"/>
          <a:cs typeface="+mn-cs"/>
        </a:defRPr>
      </a:lvl1pPr>
      <a:lvl2pPr marL="603250" indent="-220663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Char char="–"/>
        <a:defRPr sz="2200">
          <a:solidFill>
            <a:srgbClr val="003366"/>
          </a:solidFill>
          <a:latin typeface="+mn-lt"/>
          <a:cs typeface="+mn-cs"/>
        </a:defRPr>
      </a:lvl2pPr>
      <a:lvl3pPr marL="944563" indent="-169863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Char char="•"/>
        <a:defRPr sz="1900">
          <a:solidFill>
            <a:srgbClr val="003366"/>
          </a:solidFill>
          <a:latin typeface="+mn-lt"/>
          <a:cs typeface="+mn-cs"/>
        </a:defRPr>
      </a:lvl3pPr>
      <a:lvl4pPr marL="1322388" indent="-211138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Char char="–"/>
        <a:defRPr sz="1600">
          <a:solidFill>
            <a:srgbClr val="003366"/>
          </a:solidFill>
          <a:latin typeface="+mn-lt"/>
          <a:cs typeface="+mn-cs"/>
        </a:defRPr>
      </a:lvl4pPr>
      <a:lvl5pPr marL="1668463" indent="-130175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rgbClr val="003366"/>
          </a:solidFill>
          <a:latin typeface="+mn-lt"/>
          <a:cs typeface="+mn-cs"/>
        </a:defRPr>
      </a:lvl5pPr>
      <a:lvl6pPr marL="2125663" indent="-130175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rgbClr val="003366"/>
          </a:solidFill>
          <a:latin typeface="+mn-lt"/>
          <a:cs typeface="+mn-cs"/>
        </a:defRPr>
      </a:lvl6pPr>
      <a:lvl7pPr marL="2582863" indent="-130175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rgbClr val="003366"/>
          </a:solidFill>
          <a:latin typeface="+mn-lt"/>
          <a:cs typeface="+mn-cs"/>
        </a:defRPr>
      </a:lvl7pPr>
      <a:lvl8pPr marL="3040063" indent="-130175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rgbClr val="003366"/>
          </a:solidFill>
          <a:latin typeface="+mn-lt"/>
          <a:cs typeface="+mn-cs"/>
        </a:defRPr>
      </a:lvl8pPr>
      <a:lvl9pPr marL="3497263" indent="-130175" algn="l" defTabSz="981075" rtl="0" fontAlgn="base">
        <a:spcBef>
          <a:spcPct val="20000"/>
        </a:spcBef>
        <a:spcAft>
          <a:spcPct val="0"/>
        </a:spcAft>
        <a:buClr>
          <a:srgbClr val="003366"/>
        </a:buClr>
        <a:buChar char="»"/>
        <a:defRPr sz="1600">
          <a:solidFill>
            <a:srgbClr val="0033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8" name="Rectangle 6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AU" dirty="0" smtClean="0"/>
              <a:t>Analysis of Fluor Financials</a:t>
            </a:r>
            <a:endParaRPr lang="en-AU" dirty="0"/>
          </a:p>
        </p:txBody>
      </p:sp>
      <p:sp>
        <p:nvSpPr>
          <p:cNvPr id="489479" name="Rectangle 7"/>
          <p:cNvSpPr>
            <a:spLocks noGrp="1" noChangeArrowheads="1"/>
          </p:cNvSpPr>
          <p:nvPr>
            <p:ph type="subTitle" idx="1"/>
          </p:nvPr>
        </p:nvSpPr>
        <p:spPr bwMode="gray"/>
        <p:txBody>
          <a:bodyPr/>
          <a:lstStyle/>
          <a:p>
            <a:r>
              <a:rPr lang="en-AU" dirty="0" smtClean="0"/>
              <a:t>FIN 517 Group Project</a:t>
            </a:r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9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TURNOVER Analysis Charts with </a:t>
            </a:r>
            <a:r>
              <a:rPr lang="en-US" dirty="0" err="1" smtClean="0"/>
              <a:t>Trendlines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9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93" y="953550"/>
            <a:ext cx="3168620" cy="2628191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6013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953550"/>
            <a:ext cx="3162254" cy="2618210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601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103" y="3786897"/>
            <a:ext cx="3168620" cy="2628191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42683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Profile Analysis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Risk of Equity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05B1-503D-4775-8010-750640E4F75B}" type="slidenum">
              <a:rPr lang="en-AU" smtClean="0"/>
              <a:pPr/>
              <a:t>10</a:t>
            </a:fld>
            <a:endParaRPr lang="en-AU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43294246"/>
              </p:ext>
            </p:extLst>
          </p:nvPr>
        </p:nvGraphicFramePr>
        <p:xfrm>
          <a:off x="486888" y="1923803"/>
          <a:ext cx="8057037" cy="4025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9049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1294DF1-5568-4BE1-A95D-4A5D5E85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91294DF1-5568-4BE1-A95D-4A5D5E85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91294DF1-5568-4BE1-A95D-4A5D5E85CA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0A7F40E-2063-477A-B620-8A00BD2AA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A0A7F40E-2063-477A-B620-8A00BD2AA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A0A7F40E-2063-477A-B620-8A00BD2AAF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308501-ED9C-4AB5-B94D-33F927DFE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graphicEl>
                                              <a:dgm id="{39308501-ED9C-4AB5-B94D-33F927DFE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graphicEl>
                                              <a:dgm id="{39308501-ED9C-4AB5-B94D-33F927DFE1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7D59021-F032-403F-AFEF-15CEA4F94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graphicEl>
                                              <a:dgm id="{F7D59021-F032-403F-AFEF-15CEA4F94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>
                                            <p:graphicEl>
                                              <a:dgm id="{F7D59021-F032-403F-AFEF-15CEA4F94D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134F032-B339-4B32-B9F8-BC8171B9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graphicEl>
                                              <a:dgm id="{F134F032-B339-4B32-B9F8-BC8171B9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graphicEl>
                                              <a:dgm id="{F134F032-B339-4B32-B9F8-BC8171B91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62F1C7-826C-498C-B103-A426F3485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graphicEl>
                                              <a:dgm id="{F962F1C7-826C-498C-B103-A426F3485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graphicEl>
                                              <a:dgm id="{F962F1C7-826C-498C-B103-A426F3485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9E8DF0D-58E3-4E29-974F-9F2E03B8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graphicEl>
                                              <a:dgm id="{D9E8DF0D-58E3-4E29-974F-9F2E03B8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graphicEl>
                                              <a:dgm id="{D9E8DF0D-58E3-4E29-974F-9F2E03B8B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0804016-F17D-405D-9F79-DDF722270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graphicEl>
                                              <a:dgm id="{D0804016-F17D-405D-9F79-DDF722270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graphicEl>
                                              <a:dgm id="{D0804016-F17D-405D-9F79-DDF722270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D7CEE4-0A45-4E27-B134-C2C4369A9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graphicEl>
                                              <a:dgm id="{DFD7CEE4-0A45-4E27-B134-C2C4369A9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graphicEl>
                                              <a:dgm id="{DFD7CEE4-0A45-4E27-B134-C2C4369A9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F53C01-24F5-415E-80D4-D8E9390E9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graphicEl>
                                              <a:dgm id="{61F53C01-24F5-415E-80D4-D8E9390E9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graphicEl>
                                              <a:dgm id="{61F53C01-24F5-415E-80D4-D8E9390E91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5F76A8E-E80D-47A2-A69E-FF0BFD1D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graphicEl>
                                              <a:dgm id="{95F76A8E-E80D-47A2-A69E-FF0BFD1D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graphicEl>
                                              <a:dgm id="{95F76A8E-E80D-47A2-A69E-FF0BFD1DB3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Profile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Equity Cost of Capital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28413439"/>
              </p:ext>
            </p:extLst>
          </p:nvPr>
        </p:nvGraphicFramePr>
        <p:xfrm>
          <a:off x="498475" y="2136775"/>
          <a:ext cx="8045450" cy="40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22FF7-4B08-4399-8329-7BB8AFFF88C5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089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Risk Profile Analysis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87363" y="1325563"/>
            <a:ext cx="7929562" cy="631825"/>
          </a:xfrm>
        </p:spPr>
        <p:txBody>
          <a:bodyPr/>
          <a:lstStyle/>
          <a:p>
            <a:pPr eaLnBrk="1" hangingPunct="1"/>
            <a:r>
              <a:rPr lang="en-US" smtClean="0"/>
              <a:t>Equity Cost of Debt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81075"/>
            <a:fld id="{BD7965D8-C6FC-48A7-8937-CF50E22C5137}" type="slidenum">
              <a:rPr lang="en-AU"/>
              <a:pPr defTabSz="981075"/>
              <a:t>12</a:t>
            </a:fld>
            <a:endParaRPr lang="en-AU"/>
          </a:p>
        </p:txBody>
      </p:sp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525" y="2063750"/>
            <a:ext cx="826770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0" name="Picture 7" descr="tbl12_0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350" y="3663950"/>
            <a:ext cx="8118475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924424" y="646609"/>
            <a:ext cx="790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endParaRPr lang="en-US" sz="6600" b="1" dirty="0">
              <a:solidFill>
                <a:srgbClr val="FF00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857375" y="1428751"/>
            <a:ext cx="2976563" cy="17811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</p:cxnSp>
      <p:sp>
        <p:nvSpPr>
          <p:cNvPr id="6" name="Oval 5"/>
          <p:cNvSpPr/>
          <p:nvPr/>
        </p:nvSpPr>
        <p:spPr bwMode="auto">
          <a:xfrm>
            <a:off x="1619250" y="3457575"/>
            <a:ext cx="1733550" cy="10096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444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Risk Profile Analysis</a:t>
            </a:r>
          </a:p>
        </p:txBody>
      </p:sp>
      <p:sp>
        <p:nvSpPr>
          <p:cNvPr id="20484" name="Content Placeholder 2"/>
          <p:cNvSpPr>
            <a:spLocks/>
          </p:cNvSpPr>
          <p:nvPr/>
        </p:nvSpPr>
        <p:spPr bwMode="auto">
          <a:xfrm>
            <a:off x="487363" y="1325563"/>
            <a:ext cx="832008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031" tIns="49016" rIns="98031" bIns="49016"/>
          <a:lstStyle/>
          <a:p>
            <a:pPr marL="261938" indent="-261938" algn="l" defTabSz="981075">
              <a:spcBef>
                <a:spcPct val="20000"/>
              </a:spcBef>
              <a:buClr>
                <a:srgbClr val="003366"/>
              </a:buClr>
              <a:buFont typeface="Arial" charset="0"/>
              <a:buChar char="♦"/>
            </a:pPr>
            <a:r>
              <a:rPr lang="en-US" sz="2800" dirty="0">
                <a:solidFill>
                  <a:srgbClr val="003366"/>
                </a:solidFill>
              </a:rPr>
              <a:t>Equity Cost of </a:t>
            </a:r>
            <a:r>
              <a:rPr lang="en-US" sz="2800" dirty="0" smtClean="0">
                <a:solidFill>
                  <a:srgbClr val="003366"/>
                </a:solidFill>
              </a:rPr>
              <a:t>Debt</a:t>
            </a:r>
            <a:endParaRPr lang="en-US" sz="2800" dirty="0">
              <a:solidFill>
                <a:srgbClr val="003366"/>
              </a:solidFill>
            </a:endParaRPr>
          </a:p>
        </p:txBody>
      </p:sp>
      <p:graphicFrame>
        <p:nvGraphicFramePr>
          <p:cNvPr id="5" name="Content Placeholder 5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88385936"/>
              </p:ext>
            </p:extLst>
          </p:nvPr>
        </p:nvGraphicFramePr>
        <p:xfrm>
          <a:off x="547688" y="1898650"/>
          <a:ext cx="8045450" cy="40719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746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Stock Price and Dividends– The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Dividend Discount Model</a:t>
            </a:r>
          </a:p>
          <a:p>
            <a:pPr lvl="1"/>
            <a:r>
              <a:rPr lang="en-US" dirty="0"/>
              <a:t>$13.23 given negative growth of 9.44%</a:t>
            </a:r>
          </a:p>
          <a:p>
            <a:pPr lvl="1"/>
            <a:r>
              <a:rPr lang="en-US" dirty="0"/>
              <a:t>Drop occurred in 2007-2008</a:t>
            </a:r>
          </a:p>
          <a:p>
            <a:pPr lvl="1"/>
            <a:r>
              <a:rPr lang="en-US" dirty="0"/>
              <a:t>Has since then stabilized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If assuming dividend discount model in perpetuity</a:t>
            </a:r>
          </a:p>
          <a:p>
            <a:pPr lvl="1"/>
            <a:r>
              <a:rPr lang="en-US" dirty="0"/>
              <a:t>$60.15</a:t>
            </a:r>
          </a:p>
          <a:p>
            <a:pPr lvl="1">
              <a:buNone/>
            </a:pPr>
            <a:endParaRPr lang="en-US" dirty="0"/>
          </a:p>
          <a:p>
            <a:r>
              <a:rPr lang="en-US" dirty="0"/>
              <a:t>Using Discounted Cash Flow Valuation</a:t>
            </a:r>
          </a:p>
          <a:p>
            <a:pPr lvl="1"/>
            <a:r>
              <a:rPr lang="en-US" dirty="0"/>
              <a:t>$376.69 assuming a stable growth rate of 1.60% and WACC of 2.54%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05B1-503D-4775-8010-750640E4F75B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6668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15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Stock Price Analysis – Fall Semester 2012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High around $60, Low around $51</a:t>
            </a:r>
            <a:endParaRPr lang="en-US" dirty="0"/>
          </a:p>
        </p:txBody>
      </p:sp>
      <p:pic>
        <p:nvPicPr>
          <p:cNvPr id="555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6" y="1922804"/>
            <a:ext cx="8518667" cy="3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6072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291230" y="862089"/>
            <a:ext cx="6260127" cy="6238473"/>
            <a:chOff x="2291230" y="862089"/>
            <a:chExt cx="6260127" cy="6238473"/>
          </a:xfrm>
          <a:effectLst>
            <a:outerShdw blurRad="1524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230" y="862089"/>
              <a:ext cx="6260126" cy="22785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231" y="2839405"/>
              <a:ext cx="6260126" cy="2278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1588" y="4822190"/>
              <a:ext cx="6259769" cy="22783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16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Stock Price Comparison – Fall Semester 2012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639568" y="1137666"/>
            <a:ext cx="77724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FLR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39568" y="3103413"/>
            <a:ext cx="77724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SAI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639568" y="5119310"/>
            <a:ext cx="777240" cy="3077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JEC</a:t>
            </a:r>
          </a:p>
        </p:txBody>
      </p:sp>
    </p:spTree>
    <p:extLst>
      <p:ext uri="{BB962C8B-B14F-4D97-AF65-F5344CB8AC3E}">
        <p14:creationId xmlns:p14="http://schemas.microsoft.com/office/powerpoint/2010/main" val="1055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17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Stock Price Analysis – Fall Semester 2012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smtClean="0">
                <a:solidFill>
                  <a:srgbClr val="FF0000"/>
                </a:solidFill>
              </a:rPr>
              <a:t>JEC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9900"/>
                </a:solidFill>
              </a:rPr>
              <a:t>SAI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556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" y="1922804"/>
            <a:ext cx="8518667" cy="3725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7168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18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Stock Price Analysis – Fall Semester 2012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Comparison with </a:t>
            </a:r>
            <a:r>
              <a:rPr lang="en-US" dirty="0" smtClean="0">
                <a:solidFill>
                  <a:srgbClr val="FF0000"/>
                </a:solidFill>
              </a:rPr>
              <a:t>S&amp;P 500</a:t>
            </a:r>
            <a:endParaRPr lang="en-US" dirty="0">
              <a:solidFill>
                <a:srgbClr val="FF9900"/>
              </a:solidFill>
            </a:endParaRPr>
          </a:p>
        </p:txBody>
      </p:sp>
      <p:pic>
        <p:nvPicPr>
          <p:cNvPr id="557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65" y="1922805"/>
            <a:ext cx="8518667" cy="372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9356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1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FIN 517 Group Project Members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Boris </a:t>
            </a:r>
            <a:r>
              <a:rPr lang="en-US" dirty="0" err="1" smtClean="0"/>
              <a:t>Gutman</a:t>
            </a:r>
            <a:endParaRPr lang="en-US" dirty="0" smtClean="0"/>
          </a:p>
          <a:p>
            <a:r>
              <a:rPr lang="en-US" dirty="0"/>
              <a:t>Brent Wallace</a:t>
            </a:r>
          </a:p>
          <a:p>
            <a:r>
              <a:rPr lang="en-US" dirty="0" smtClean="0"/>
              <a:t>Christina Wei</a:t>
            </a:r>
          </a:p>
          <a:p>
            <a:r>
              <a:rPr lang="en-US" dirty="0"/>
              <a:t>Daniel </a:t>
            </a:r>
            <a:r>
              <a:rPr lang="en-US" dirty="0" err="1" smtClean="0"/>
              <a:t>Eguina</a:t>
            </a:r>
            <a:endParaRPr lang="en-US" dirty="0" smtClean="0"/>
          </a:p>
          <a:p>
            <a:r>
              <a:rPr lang="en-US" dirty="0" smtClean="0"/>
              <a:t>Martin Zapata</a:t>
            </a:r>
            <a:endParaRPr lang="en-US" dirty="0"/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Investment Recommendations for Fluor</a:t>
            </a:r>
          </a:p>
        </p:txBody>
      </p:sp>
      <p:sp>
        <p:nvSpPr>
          <p:cNvPr id="20484" name="Content Placeholder 2"/>
          <p:cNvSpPr>
            <a:spLocks/>
          </p:cNvSpPr>
          <p:nvPr/>
        </p:nvSpPr>
        <p:spPr bwMode="auto">
          <a:xfrm>
            <a:off x="487363" y="1325563"/>
            <a:ext cx="8320087" cy="450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8031" tIns="49016" rIns="98031" bIns="49016"/>
          <a:lstStyle/>
          <a:p>
            <a:pPr marL="261938" indent="-261938" algn="l" defTabSz="981075">
              <a:spcBef>
                <a:spcPct val="20000"/>
              </a:spcBef>
              <a:buClr>
                <a:srgbClr val="003366"/>
              </a:buClr>
              <a:buFont typeface="Arial" charset="0"/>
              <a:buChar char="♦"/>
            </a:pPr>
            <a:endParaRPr lang="en-US" sz="2700" dirty="0">
              <a:solidFill>
                <a:srgbClr val="00336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87363" y="1325563"/>
            <a:ext cx="8056562" cy="4883150"/>
          </a:xfrm>
        </p:spPr>
        <p:txBody>
          <a:bodyPr/>
          <a:lstStyle/>
          <a:p>
            <a:r>
              <a:rPr lang="en-US" dirty="0" smtClean="0"/>
              <a:t>Short-term investment prospects</a:t>
            </a:r>
          </a:p>
          <a:p>
            <a:pPr lvl="1"/>
            <a:r>
              <a:rPr lang="en-US" dirty="0" smtClean="0"/>
              <a:t>Slow growth for next 5 years</a:t>
            </a:r>
          </a:p>
          <a:p>
            <a:pPr lvl="1"/>
            <a:r>
              <a:rPr lang="en-US" dirty="0" smtClean="0"/>
              <a:t>“Fiscal Cliff” uncertainty in taxes and dollars available for government projects</a:t>
            </a:r>
          </a:p>
          <a:p>
            <a:pPr lvl="1"/>
            <a:r>
              <a:rPr lang="en-US" dirty="0" smtClean="0"/>
              <a:t>Not ideal for short-term investments</a:t>
            </a:r>
          </a:p>
          <a:p>
            <a:pPr lvl="1"/>
            <a:endParaRPr lang="en-US" dirty="0"/>
          </a:p>
          <a:p>
            <a:r>
              <a:rPr lang="en-US" dirty="0" smtClean="0"/>
              <a:t>Long-term investment prospects</a:t>
            </a:r>
          </a:p>
          <a:p>
            <a:pPr lvl="1"/>
            <a:r>
              <a:rPr lang="en-US" dirty="0" smtClean="0"/>
              <a:t>Strong financial position, positive ratios</a:t>
            </a:r>
          </a:p>
          <a:p>
            <a:pPr lvl="1"/>
            <a:r>
              <a:rPr lang="en-US" dirty="0" smtClean="0"/>
              <a:t>Steady dividend yields</a:t>
            </a:r>
          </a:p>
          <a:p>
            <a:pPr lvl="1"/>
            <a:r>
              <a:rPr lang="en-US" dirty="0" smtClean="0"/>
              <a:t>59% risk is diversifiable</a:t>
            </a:r>
          </a:p>
          <a:p>
            <a:pPr lvl="1"/>
            <a:r>
              <a:rPr lang="en-US" dirty="0" smtClean="0"/>
              <a:t>Market Cap should increase as economy recovers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8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60ACA6-1637-4365-8EF0-6799BB172061}" type="slidenum">
              <a:rPr lang="en-AU" smtClean="0"/>
              <a:pPr/>
              <a:t>20</a:t>
            </a:fld>
            <a:endParaRPr lang="en-AU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363" y="1325563"/>
            <a:ext cx="8056562" cy="4883150"/>
          </a:xfrm>
          <a:prstGeom prst="rect">
            <a:avLst/>
          </a:prstGeom>
        </p:spPr>
        <p:txBody>
          <a:bodyPr/>
          <a:lstStyle/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charset="0"/>
              <a:buChar char="♦"/>
              <a:tabLst/>
              <a:defRPr/>
            </a:pPr>
            <a:r>
              <a:rPr kumimoji="0" lang="en-US" sz="25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Questions?</a:t>
            </a:r>
          </a:p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charset="0"/>
              <a:buChar char="♦"/>
              <a:tabLst/>
              <a:defRPr/>
            </a:pPr>
            <a:endParaRPr lang="en-US" sz="2500" kern="0" dirty="0" smtClean="0">
              <a:solidFill>
                <a:srgbClr val="003366"/>
              </a:solidFill>
              <a:latin typeface="+mn-lt"/>
            </a:endParaRPr>
          </a:p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charset="0"/>
              <a:buChar char="♦"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charset="0"/>
              <a:buChar char="♦"/>
              <a:tabLst/>
              <a:defRPr/>
            </a:pPr>
            <a:endParaRPr lang="en-US" sz="2500" kern="0" dirty="0" smtClean="0">
              <a:solidFill>
                <a:srgbClr val="003366"/>
              </a:solidFill>
              <a:latin typeface="+mn-lt"/>
            </a:endParaRPr>
          </a:p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charset="0"/>
              <a:buChar char="♦"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charset="0"/>
              <a:buChar char="♦"/>
              <a:tabLst/>
              <a:defRPr/>
            </a:pPr>
            <a:r>
              <a:rPr lang="en-US" sz="2500" kern="0" dirty="0" smtClean="0">
                <a:solidFill>
                  <a:srgbClr val="003366"/>
                </a:solidFill>
                <a:latin typeface="+mn-lt"/>
              </a:rPr>
              <a:t>Additional construction industry risk articles available upon request</a:t>
            </a: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03250" marR="0" lvl="1" indent="-220663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Tx/>
              <a:buChar char="–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cs typeface="+mn-cs"/>
            </a:endParaRPr>
          </a:p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charset="0"/>
              <a:buChar char="♦"/>
              <a:tabLst/>
              <a:defRPr/>
            </a:pPr>
            <a:endParaRPr kumimoji="0" lang="en-US" sz="2500" b="0" i="0" u="none" strike="noStrike" kern="0" cap="none" spc="0" normalizeH="0" baseline="0" noProof="0" dirty="0" smtClean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1938" marR="0" lvl="0" indent="-261938" algn="l" defTabSz="98107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366"/>
              </a:buClr>
              <a:buSzTx/>
              <a:buFont typeface="Arial" charset="0"/>
              <a:buChar char="♦"/>
              <a:tabLst/>
              <a:defRPr/>
            </a:pP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16"/>
          <p:cNvSpPr txBox="1">
            <a:spLocks noChangeArrowheads="1"/>
          </p:cNvSpPr>
          <p:nvPr/>
        </p:nvSpPr>
        <p:spPr bwMode="gray">
          <a:xfrm>
            <a:off x="657225" y="9525"/>
            <a:ext cx="8053388" cy="1112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8031" tIns="49016" rIns="98031" bIns="49016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810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</a:t>
            </a:r>
            <a:endParaRPr kumimoji="0" lang="en-US" sz="27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657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2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Fluor Corporation, Inc. – Overview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Industry leader with global experience and proven expertise in:</a:t>
            </a:r>
          </a:p>
          <a:p>
            <a:pPr lvl="1"/>
            <a:r>
              <a:rPr lang="en-US" dirty="0" smtClean="0"/>
              <a:t>Energy and Chemicals</a:t>
            </a:r>
          </a:p>
          <a:p>
            <a:pPr lvl="1"/>
            <a:r>
              <a:rPr lang="en-US" dirty="0" smtClean="0"/>
              <a:t>Industrial and Infrastructure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dirty="0" smtClean="0"/>
              <a:t>Global Services</a:t>
            </a:r>
          </a:p>
          <a:p>
            <a:pPr lvl="1"/>
            <a:r>
              <a:rPr lang="en-US" dirty="0" smtClean="0"/>
              <a:t>Power</a:t>
            </a:r>
          </a:p>
          <a:p>
            <a:pPr marL="382587" lvl="1" indent="0">
              <a:buNone/>
            </a:pPr>
            <a:endParaRPr lang="en-US" dirty="0" smtClean="0"/>
          </a:p>
          <a:p>
            <a:r>
              <a:rPr lang="en-US" dirty="0"/>
              <a:t>43,000 global </a:t>
            </a:r>
            <a:r>
              <a:rPr lang="en-US" dirty="0" smtClean="0"/>
              <a:t>employees</a:t>
            </a:r>
            <a:r>
              <a:rPr lang="en-US" dirty="0"/>
              <a:t> </a:t>
            </a:r>
            <a:endParaRPr lang="en-US" dirty="0" smtClean="0"/>
          </a:p>
          <a:p>
            <a:r>
              <a:rPr lang="en-US" dirty="0" smtClean="0"/>
              <a:t>Academic </a:t>
            </a:r>
            <a:r>
              <a:rPr lang="en-US" dirty="0"/>
              <a:t>degrees in more than 100 engineering and 60 scientific fields.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612328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3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Fluor Corporation, Inc</a:t>
            </a:r>
            <a:r>
              <a:rPr lang="en-US" dirty="0"/>
              <a:t>. – Overview</a:t>
            </a:r>
          </a:p>
        </p:txBody>
      </p:sp>
      <p:pic>
        <p:nvPicPr>
          <p:cNvPr id="1026" name="Picture 2" descr="http://www.arabianoilandgas.com/pictures/gallery/Equate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" y="928925"/>
            <a:ext cx="3629024" cy="2494954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14300" dist="50800" dir="5400000" algn="ctr" rotWithShape="0">
              <a:srgbClr val="000000">
                <a:alpha val="6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luor Corporation has won an advisory contract for a new LNG terminal at the Lithuanian Port of Klaipeda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05"/>
          <a:stretch/>
        </p:blipFill>
        <p:spPr bwMode="auto">
          <a:xfrm>
            <a:off x="5124451" y="906103"/>
            <a:ext cx="3629024" cy="2491378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14300" dist="50800" dir="5400000" algn="ctr" rotWithShape="0">
              <a:srgbClr val="000000">
                <a:alpha val="6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fluor.com/FluorProjectPhotos/BayBridgeProject/SADDLE-ON-SWIVEL-APPROACHES-24--1303_F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63" y="3805237"/>
            <a:ext cx="5905500" cy="219075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114300" dist="50800" dir="5400000" algn="ctr" rotWithShape="0">
              <a:srgbClr val="000000">
                <a:alpha val="6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85762" y="3425604"/>
            <a:ext cx="3629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Kuwait Olefins </a:t>
            </a:r>
            <a:r>
              <a:rPr lang="en-US" sz="1600" dirty="0" smtClean="0"/>
              <a:t>II  Project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7663" y="6036559"/>
            <a:ext cx="5905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SF-Oakland Bay Bridge Project</a:t>
            </a:r>
            <a:br>
              <a:rPr lang="en-US" sz="1600" dirty="0" smtClean="0"/>
            </a:br>
            <a:r>
              <a:rPr lang="en-US" sz="1600" i="1" dirty="0" smtClean="0"/>
              <a:t>(in progress)</a:t>
            </a:r>
          </a:p>
        </p:txBody>
      </p:sp>
      <p:sp>
        <p:nvSpPr>
          <p:cNvPr id="5" name="Rectangle 4"/>
          <p:cNvSpPr/>
          <p:nvPr/>
        </p:nvSpPr>
        <p:spPr>
          <a:xfrm>
            <a:off x="5124452" y="3408219"/>
            <a:ext cx="36290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LNG Platform Support in Lithuania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70532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4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/>
              <a:t>Fluor Corporation, Inc. – Overview</a:t>
            </a:r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Financial Status as of 12/31/2011</a:t>
            </a:r>
          </a:p>
          <a:p>
            <a:pPr lvl="1"/>
            <a:r>
              <a:rPr lang="en-US" dirty="0" smtClean="0"/>
              <a:t>Revenues - $23,381,399,000</a:t>
            </a:r>
          </a:p>
          <a:p>
            <a:pPr lvl="1"/>
            <a:r>
              <a:rPr lang="en-US" dirty="0" smtClean="0"/>
              <a:t>Net Income - $593,728,000</a:t>
            </a:r>
          </a:p>
          <a:p>
            <a:pPr lvl="1"/>
            <a:r>
              <a:rPr lang="en-US" dirty="0" smtClean="0"/>
              <a:t>Cash/Equivalents - $2,161,411,000</a:t>
            </a:r>
          </a:p>
          <a:p>
            <a:pPr lvl="1"/>
            <a:r>
              <a:rPr lang="en-US" dirty="0" smtClean="0"/>
              <a:t>Total Assets - $8,270,276,000 in Total Assets</a:t>
            </a:r>
          </a:p>
          <a:p>
            <a:pPr lvl="1"/>
            <a:r>
              <a:rPr lang="en-US" dirty="0" smtClean="0"/>
              <a:t>Long-term Debt - $513,500,000</a:t>
            </a:r>
          </a:p>
          <a:p>
            <a:pPr lvl="2"/>
            <a:r>
              <a:rPr lang="en-US" i="1" dirty="0"/>
              <a:t>Was only </a:t>
            </a:r>
            <a:r>
              <a:rPr lang="en-US" i="1" dirty="0" smtClean="0"/>
              <a:t>$17,759,000 in 2010</a:t>
            </a:r>
          </a:p>
          <a:p>
            <a:pPr lvl="1"/>
            <a:r>
              <a:rPr lang="en-US" dirty="0" smtClean="0"/>
              <a:t>Total Shareholder Equity - </a:t>
            </a:r>
            <a:r>
              <a:rPr lang="en-US" smtClean="0"/>
              <a:t>$3,395,525,000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398236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Ratios – The 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downslide starting in 2008-2010 affecting the market</a:t>
            </a:r>
          </a:p>
          <a:p>
            <a:endParaRPr lang="en-US" dirty="0" smtClean="0"/>
          </a:p>
          <a:p>
            <a:r>
              <a:rPr lang="en-US" dirty="0" smtClean="0"/>
              <a:t>Slight recovery in 2011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selected ratios for analysis are conservative in nature to address the concerns of risk adverse investors</a:t>
            </a:r>
          </a:p>
          <a:p>
            <a:endParaRPr lang="en-US" dirty="0" smtClean="0"/>
          </a:p>
          <a:p>
            <a:r>
              <a:rPr lang="en-US" dirty="0" smtClean="0"/>
              <a:t>Increase of $500 million in long term debt in 2011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9C05B1-503D-4775-8010-750640E4F75B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4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6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Peer Group Analysis Methodology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Reviewed Financial Statements </a:t>
            </a:r>
            <a:r>
              <a:rPr lang="en-US" dirty="0" smtClean="0"/>
              <a:t>for the past 5 years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Compared Fluor financial data with:</a:t>
            </a:r>
          </a:p>
          <a:p>
            <a:pPr lvl="1"/>
            <a:r>
              <a:rPr lang="en-US" dirty="0" smtClean="0"/>
              <a:t>SAIC, Inc (SAI)</a:t>
            </a:r>
          </a:p>
          <a:p>
            <a:pPr lvl="1"/>
            <a:r>
              <a:rPr lang="en-US" dirty="0" smtClean="0"/>
              <a:t>Jacobs Engineering Company (JEC)</a:t>
            </a:r>
          </a:p>
          <a:p>
            <a:pPr marL="382587" lvl="1" indent="0">
              <a:buNone/>
            </a:pPr>
            <a:endParaRPr lang="en-US" dirty="0" smtClean="0"/>
          </a:p>
          <a:p>
            <a:r>
              <a:rPr lang="en-US" dirty="0" smtClean="0"/>
              <a:t>Additional peer included </a:t>
            </a:r>
            <a:r>
              <a:rPr lang="en-US" dirty="0" err="1" smtClean="0"/>
              <a:t>Haliburton</a:t>
            </a:r>
            <a:r>
              <a:rPr lang="en-US" dirty="0" smtClean="0"/>
              <a:t> (HAL), but it is not included in the graphs in 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28863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7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RETURN</a:t>
            </a:r>
            <a:r>
              <a:rPr lang="en-US" dirty="0" smtClean="0"/>
              <a:t> Analysis Chart with </a:t>
            </a:r>
            <a:r>
              <a:rPr lang="en-US" dirty="0" err="1" smtClean="0"/>
              <a:t>Trendline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8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61" y="939306"/>
            <a:ext cx="3185841" cy="2525712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58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05" y="939306"/>
            <a:ext cx="3168620" cy="2525712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5808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05" y="3643008"/>
            <a:ext cx="3168621" cy="2544148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5808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61" y="3643008"/>
            <a:ext cx="3168621" cy="2500642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054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6BDEDA-9309-470E-9F4F-23EF5403A53C}" type="slidenum">
              <a:rPr lang="en-AU"/>
              <a:pPr/>
              <a:t>8</a:t>
            </a:fld>
            <a:endParaRPr lang="en-AU"/>
          </a:p>
        </p:txBody>
      </p:sp>
      <p:sp>
        <p:nvSpPr>
          <p:cNvPr id="343056" name="Rectangle 16"/>
          <p:cNvSpPr>
            <a:spLocks noGrp="1" noChangeArrowheads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en-US" dirty="0" smtClean="0"/>
              <a:t>RATIO Analysis Charts with </a:t>
            </a:r>
            <a:r>
              <a:rPr lang="en-US" dirty="0" err="1" smtClean="0"/>
              <a:t>Trendline</a:t>
            </a:r>
            <a:endParaRPr lang="en-US" dirty="0"/>
          </a:p>
        </p:txBody>
      </p:sp>
      <p:sp>
        <p:nvSpPr>
          <p:cNvPr id="343057" name="Rectangle 1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59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873" y="939305"/>
            <a:ext cx="3185840" cy="2519971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59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61" y="939306"/>
            <a:ext cx="3168621" cy="2519972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5591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9286" y="3566093"/>
            <a:ext cx="3162254" cy="2612543"/>
          </a:xfrm>
          <a:prstGeom prst="rect">
            <a:avLst/>
          </a:prstGeom>
          <a:noFill/>
          <a:ln>
            <a:noFill/>
          </a:ln>
          <a:effectLst>
            <a:outerShdw blurRad="228600" dist="38100" dir="5400000" algn="t" rotWithShape="0">
              <a:prstClr val="black">
                <a:alpha val="59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5091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or Corp blue globes white bar GV20100218">
  <a:themeElements>
    <a:clrScheme name="Fluor Corp blue globes white bar GV20100218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99FF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8AE7"/>
      </a:accent6>
      <a:hlink>
        <a:srgbClr val="003366"/>
      </a:hlink>
      <a:folHlink>
        <a:srgbClr val="990033"/>
      </a:folHlink>
    </a:clrScheme>
    <a:fontScheme name="Fluor Corp blue globes white bar GV20100218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luor Corp blue globes white bar GV201002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or Corp blue globes white bar GV2010021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or Corp blue globes white bar GV2010021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or Corp blue globes white bar GV2010021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or Corp blue globes white bar GV2010021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or Corp blue globes white bar GV2010021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or Corp blue globes white bar GV2010021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or Corp blue globes white bar GV2010021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or Corp blue globes white bar GV2010021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or Corp blue globes white bar GV2010021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or Corp blue globes white bar GV2010021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or Corp blue globes white bar GV2010021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or Corp blue globes white bar GV20100218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66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or Corp blue globes white bar GV20100218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FF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E7"/>
        </a:accent6>
        <a:hlink>
          <a:srgbClr val="003366"/>
        </a:hlink>
        <a:folHlink>
          <a:srgbClr val="9900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476</TotalTime>
  <Words>564</Words>
  <Application>Microsoft Office PowerPoint</Application>
  <PresentationFormat>On-screen Show (4:3)</PresentationFormat>
  <Paragraphs>175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Times New Roman</vt:lpstr>
      <vt:lpstr>Fluor Corp blue globes white bar GV20100218</vt:lpstr>
      <vt:lpstr>Analysis of Fluor Financials</vt:lpstr>
      <vt:lpstr>FIN 517 Group Project Members</vt:lpstr>
      <vt:lpstr>Fluor Corporation, Inc. – Overview</vt:lpstr>
      <vt:lpstr>Fluor Corporation, Inc. – Overview</vt:lpstr>
      <vt:lpstr>Fluor Corporation, Inc. – Overview</vt:lpstr>
      <vt:lpstr>Financial Ratios – The Highlights</vt:lpstr>
      <vt:lpstr>Peer Group Analysis Methodology</vt:lpstr>
      <vt:lpstr>RETURN Analysis Chart with Trendline</vt:lpstr>
      <vt:lpstr>RATIO Analysis Charts with Trendline</vt:lpstr>
      <vt:lpstr>TURNOVER Analysis Charts with Trendlines</vt:lpstr>
      <vt:lpstr>Risk Profile Analysis</vt:lpstr>
      <vt:lpstr>Risk Profile Analysis</vt:lpstr>
      <vt:lpstr>Risk Profile Analysis</vt:lpstr>
      <vt:lpstr>Risk Profile Analysis</vt:lpstr>
      <vt:lpstr>Stock Price and Dividends– The Highlights</vt:lpstr>
      <vt:lpstr>Stock Price Analysis – Fall Semester 2012</vt:lpstr>
      <vt:lpstr>Stock Price Comparison – Fall Semester 2012</vt:lpstr>
      <vt:lpstr>Stock Price Analysis – Fall Semester 2012</vt:lpstr>
      <vt:lpstr>Stock Price Analysis – Fall Semester 2012</vt:lpstr>
      <vt:lpstr>Investment Recommendations for Fluor</vt:lpstr>
      <vt:lpstr>PowerPoint Presentation</vt:lpstr>
    </vt:vector>
  </TitlesOfParts>
  <Company>Fluor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 517 Group Project</dc:title>
  <dc:subject>Fluor Financial Analysis</dc:subject>
  <dc:creator>Brent Wallace, Boris Gutman, Christina Wei, Daniel Eguina, and Martin Zapata</dc:creator>
  <cp:lastModifiedBy>Martin Zapata</cp:lastModifiedBy>
  <cp:revision>43</cp:revision>
  <cp:lastPrinted>2012-12-10T20:55:58Z</cp:lastPrinted>
  <dcterms:created xsi:type="dcterms:W3CDTF">2009-08-13T22:52:31Z</dcterms:created>
  <dcterms:modified xsi:type="dcterms:W3CDTF">2012-12-10T21:04:47Z</dcterms:modified>
</cp:coreProperties>
</file>